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6" r:id="rId2"/>
    <p:sldId id="269" r:id="rId3"/>
    <p:sldId id="275" r:id="rId4"/>
    <p:sldId id="261" r:id="rId5"/>
    <p:sldId id="262" r:id="rId6"/>
    <p:sldId id="263" r:id="rId7"/>
    <p:sldId id="264" r:id="rId8"/>
    <p:sldId id="266" r:id="rId9"/>
    <p:sldId id="265" r:id="rId10"/>
    <p:sldId id="267" r:id="rId11"/>
    <p:sldId id="268" r:id="rId12"/>
    <p:sldId id="270" r:id="rId13"/>
    <p:sldId id="272" r:id="rId14"/>
    <p:sldId id="271" r:id="rId15"/>
    <p:sldId id="273" r:id="rId16"/>
    <p:sldId id="274" r:id="rId17"/>
    <p:sldId id="278" r:id="rId18"/>
    <p:sldId id="293" r:id="rId19"/>
    <p:sldId id="277" r:id="rId20"/>
    <p:sldId id="280" r:id="rId21"/>
    <p:sldId id="281" r:id="rId22"/>
    <p:sldId id="276" r:id="rId23"/>
    <p:sldId id="279" r:id="rId24"/>
    <p:sldId id="282" r:id="rId25"/>
    <p:sldId id="283" r:id="rId26"/>
    <p:sldId id="284" r:id="rId27"/>
    <p:sldId id="257" r:id="rId28"/>
    <p:sldId id="285" r:id="rId29"/>
    <p:sldId id="288" r:id="rId30"/>
    <p:sldId id="286" r:id="rId31"/>
    <p:sldId id="287" r:id="rId32"/>
    <p:sldId id="289" r:id="rId33"/>
    <p:sldId id="290" r:id="rId34"/>
    <p:sldId id="291" r:id="rId35"/>
    <p:sldId id="294" r:id="rId36"/>
    <p:sldId id="292" r:id="rId37"/>
    <p:sldId id="326" r:id="rId38"/>
    <p:sldId id="295" r:id="rId39"/>
    <p:sldId id="260" r:id="rId40"/>
    <p:sldId id="319" r:id="rId41"/>
    <p:sldId id="296" r:id="rId42"/>
    <p:sldId id="297" r:id="rId43"/>
    <p:sldId id="298" r:id="rId44"/>
    <p:sldId id="300" r:id="rId45"/>
    <p:sldId id="299" r:id="rId46"/>
    <p:sldId id="302" r:id="rId47"/>
    <p:sldId id="303" r:id="rId48"/>
    <p:sldId id="304" r:id="rId49"/>
    <p:sldId id="305" r:id="rId50"/>
    <p:sldId id="306" r:id="rId51"/>
    <p:sldId id="307" r:id="rId52"/>
    <p:sldId id="308" r:id="rId53"/>
    <p:sldId id="309" r:id="rId54"/>
    <p:sldId id="301" r:id="rId55"/>
    <p:sldId id="316" r:id="rId56"/>
    <p:sldId id="311" r:id="rId57"/>
    <p:sldId id="312" r:id="rId58"/>
    <p:sldId id="310" r:id="rId59"/>
    <p:sldId id="313" r:id="rId60"/>
    <p:sldId id="314" r:id="rId61"/>
    <p:sldId id="317" r:id="rId62"/>
    <p:sldId id="318" r:id="rId63"/>
    <p:sldId id="315" r:id="rId64"/>
    <p:sldId id="320" r:id="rId65"/>
    <p:sldId id="321" r:id="rId66"/>
    <p:sldId id="322" r:id="rId67"/>
    <p:sldId id="323" r:id="rId68"/>
    <p:sldId id="324" r:id="rId69"/>
    <p:sldId id="325" r:id="rId70"/>
    <p:sldId id="327" r:id="rId71"/>
    <p:sldId id="328" r:id="rId72"/>
    <p:sldId id="331" r:id="rId73"/>
    <p:sldId id="332" r:id="rId74"/>
    <p:sldId id="330" r:id="rId75"/>
    <p:sldId id="333" r:id="rId76"/>
    <p:sldId id="335" r:id="rId77"/>
    <p:sldId id="336" r:id="rId78"/>
    <p:sldId id="334" r:id="rId79"/>
    <p:sldId id="337" r:id="rId80"/>
    <p:sldId id="258" r:id="rId81"/>
    <p:sldId id="341" r:id="rId82"/>
    <p:sldId id="364" r:id="rId83"/>
    <p:sldId id="365" r:id="rId84"/>
    <p:sldId id="366" r:id="rId85"/>
    <p:sldId id="367" r:id="rId86"/>
    <p:sldId id="342" r:id="rId87"/>
    <p:sldId id="345" r:id="rId88"/>
    <p:sldId id="343" r:id="rId89"/>
    <p:sldId id="352" r:id="rId90"/>
    <p:sldId id="344" r:id="rId91"/>
    <p:sldId id="354" r:id="rId92"/>
    <p:sldId id="346" r:id="rId93"/>
    <p:sldId id="348" r:id="rId94"/>
    <p:sldId id="349" r:id="rId95"/>
    <p:sldId id="350" r:id="rId96"/>
    <p:sldId id="351" r:id="rId97"/>
    <p:sldId id="339" r:id="rId98"/>
    <p:sldId id="355" r:id="rId99"/>
    <p:sldId id="357" r:id="rId100"/>
    <p:sldId id="347" r:id="rId101"/>
    <p:sldId id="356" r:id="rId102"/>
    <p:sldId id="359" r:id="rId103"/>
    <p:sldId id="370" r:id="rId104"/>
    <p:sldId id="368" r:id="rId105"/>
    <p:sldId id="340" r:id="rId106"/>
    <p:sldId id="362" r:id="rId107"/>
    <p:sldId id="360" r:id="rId108"/>
    <p:sldId id="361" r:id="rId109"/>
    <p:sldId id="363" r:id="rId110"/>
    <p:sldId id="353" r:id="rId111"/>
    <p:sldId id="372" r:id="rId112"/>
    <p:sldId id="371" r:id="rId113"/>
    <p:sldId id="373" r:id="rId114"/>
    <p:sldId id="374" r:id="rId115"/>
    <p:sldId id="375" r:id="rId116"/>
    <p:sldId id="259" r:id="rId117"/>
    <p:sldId id="376" r:id="rId118"/>
    <p:sldId id="377" r:id="rId119"/>
    <p:sldId id="378" r:id="rId120"/>
    <p:sldId id="379" r:id="rId121"/>
    <p:sldId id="380" r:id="rId122"/>
    <p:sldId id="381" r:id="rId123"/>
    <p:sldId id="382" r:id="rId124"/>
    <p:sldId id="384" r:id="rId125"/>
    <p:sldId id="383" r:id="rId126"/>
    <p:sldId id="385" r:id="rId127"/>
    <p:sldId id="386" r:id="rId128"/>
    <p:sldId id="387" r:id="rId129"/>
    <p:sldId id="329" r:id="rId130"/>
    <p:sldId id="369"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22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093E6-6194-4979-B9B4-9959252C5D7B}" type="datetimeFigureOut">
              <a:rPr lang="en-US" smtClean="0"/>
              <a:pPr/>
              <a:t>12/10/2011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D25D9-B63D-460B-BA8D-A592D7C0E1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52D25D9-B63D-460B-BA8D-A592D7C0E19E}" type="slidenum">
              <a:rPr lang="en-US" smtClean="0"/>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98B47-AF26-4089-8F21-F3A04FA41013}" type="datetimeFigureOut">
              <a:rPr lang="en-US" smtClean="0"/>
              <a:pPr/>
              <a:t>12/10/2011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AEE16-83E3-4481-BF5B-24D8CFD396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98B47-AF26-4089-8F21-F3A04FA41013}" type="datetimeFigureOut">
              <a:rPr lang="en-US" smtClean="0"/>
              <a:pPr/>
              <a:t>12/10/2011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AEE16-83E3-4481-BF5B-24D8CFD396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upload.wikimedia.org/wikipedia/commons/2/29/No_gas_1974.gif"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upload.wikimedia.org/wikipedia/commons/8/87/Oil_Prices_1861_2007.svg" TargetMode="Externa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upload.wikimedia.org/wikipedia/commons/2/23/Irgun_men_in_costume.jpg" TargetMode="Externa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upload.wikimedia.org/wikipedia/commons/0/0d/Exploded_prison.jpg" TargetMode="External"/><Relationship Id="rId4" Type="http://schemas.openxmlformats.org/officeDocument/2006/relationships/image" Target="../media/image4.jpeg"/></Relationships>
</file>

<file path=ppt/slides/_rels/slide1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upload.wikimedia.org/wikipedia/commons/d/dc/Yom_Kippur_War_map-2.png"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upload.wikimedia.org/wikipedia/commons/b/b6/Hosni_Mubarak_ritratto.jpg" TargetMode="Externa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en.wikipedia.org/wiki/Twelv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upload.wikimedia.org/wikipedia/commons/d/db/UN_Partition_Plan_For_Palestine_1947.sv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Mapai"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7/7c/Hadassah_convoy.jp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a/a6/Man_see_school_nakba.jp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Battle_of_Latrun" TargetMode="External"/><Relationship Id="rId2" Type="http://schemas.openxmlformats.org/officeDocument/2006/relationships/hyperlink" Target="http://en.wikipedia.org/wiki/Kfar_Etz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4/48/1948-Jordanian_artillery_shelling_Jerusalem.jpg"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upload.wikimedia.org/wikipedia/commons/d/d7/Folke-Bernadotte.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upload.wikimedia.org/wikipedia/commons/f/f9/LyddaAirportCapture.pn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upload.wikimedia.org/wikipedia/commons/1/12/Ramla_prisoners_of_war,_July_12-13,_1948.png"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en.wikipedia.org/wiki/Golan_Height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n.wikipedia.org/wiki/Talal_of_Jord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commons/6/61/Abdulla_the_day_before_his_death.jpg"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upload.wikimedia.org/wikipedia/commons/c/c1/Nasser_Gaddafi_1969.jp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upload.wikimedia.org/wikipedia/commons/2/29/FatehMilitia.jpg"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upload.wikimedia.org/wikipedia/commons/8/89/Six_Day_War_Terrritories_2.pn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upload.wikimedia.org/wikipedia/commons/f/fb/F-4E_Israel_HAPIM0321.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c/c7/KD_1946.JP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upload.wikimedia.org/wikipedia/commons/0/0e/Soviet_made_Iraqi_SA-6b_Gainful.JPEG" TargetMode="Externa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upload.wikimedia.org/wikipedia/commons/9/95/Nasser,_Aref,_Atassi,_Boumeiddin.jpg" TargetMode="Externa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upload.wikimedia.org/wikipedia/commons/b/b0/Anwar_Sadat_cropped.jpg" TargetMode="Externa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Arab-Israeli Wars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UNSCOP</a:t>
            </a:r>
            <a:endParaRPr lang="en-US" dirty="0"/>
          </a:p>
        </p:txBody>
      </p:sp>
      <p:sp>
        <p:nvSpPr>
          <p:cNvPr id="3" name="Content Placeholder 2"/>
          <p:cNvSpPr>
            <a:spLocks noGrp="1"/>
          </p:cNvSpPr>
          <p:nvPr>
            <p:ph idx="1"/>
          </p:nvPr>
        </p:nvSpPr>
        <p:spPr>
          <a:xfrm>
            <a:off x="0" y="1066800"/>
            <a:ext cx="9144000" cy="5791200"/>
          </a:xfrm>
        </p:spPr>
        <p:txBody>
          <a:bodyPr>
            <a:normAutofit fontScale="85000" lnSpcReduction="10000"/>
          </a:bodyPr>
          <a:lstStyle/>
          <a:p>
            <a:r>
              <a:rPr lang="en-US" dirty="0" smtClean="0"/>
              <a:t>It appeared that British were not able to solve the problem, if indeed anyone could</a:t>
            </a:r>
          </a:p>
          <a:p>
            <a:r>
              <a:rPr lang="en-US" dirty="0" smtClean="0"/>
              <a:t>On February 18, 1947 </a:t>
            </a:r>
            <a:r>
              <a:rPr lang="en-US" dirty="0" err="1" smtClean="0"/>
              <a:t>Secy</a:t>
            </a:r>
            <a:r>
              <a:rPr lang="en-US" dirty="0" smtClean="0"/>
              <a:t> Bevin announced that British were submitting the Palestine problem to United Nations</a:t>
            </a:r>
          </a:p>
          <a:p>
            <a:r>
              <a:rPr lang="en-US" dirty="0" smtClean="0"/>
              <a:t>UN formed UN Special Committee on Palestine (UNSCOP) composed of 11 nations: Australia, Canada, Czechoslovakia, Guatemala, India, Iran, the Netherlands, Peru, Sweden, Uruguay &amp; Yugoslavia</a:t>
            </a:r>
          </a:p>
          <a:p>
            <a:r>
              <a:rPr lang="en-US" dirty="0" smtClean="0"/>
              <a:t>when UNSCOP was in Palestine, </a:t>
            </a:r>
            <a:r>
              <a:rPr lang="en-US" dirty="0" err="1" smtClean="0"/>
              <a:t>Irgun</a:t>
            </a:r>
            <a:r>
              <a:rPr lang="en-US" dirty="0" smtClean="0"/>
              <a:t> staged a daring attack on prison at Acre freeing many Jewish prisoners The Acre Prison break, with other operations had a strong moral effect on the Yeshiva and on the fight for foundation of Israel. It is considered to have seriously damaged the British prestige and sped up to the foundation of the UNSCOP </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Brink Again</a:t>
            </a:r>
            <a:endParaRPr lang="en-US" dirty="0"/>
          </a:p>
        </p:txBody>
      </p:sp>
      <p:sp>
        <p:nvSpPr>
          <p:cNvPr id="3" name="Content Placeholder 2"/>
          <p:cNvSpPr>
            <a:spLocks noGrp="1"/>
          </p:cNvSpPr>
          <p:nvPr>
            <p:ph idx="1"/>
          </p:nvPr>
        </p:nvSpPr>
        <p:spPr>
          <a:xfrm>
            <a:off x="457200" y="1447800"/>
            <a:ext cx="8382000" cy="4678363"/>
          </a:xfrm>
        </p:spPr>
        <p:txBody>
          <a:bodyPr/>
          <a:lstStyle/>
          <a:p>
            <a:r>
              <a:rPr lang="en-US" dirty="0" smtClean="0"/>
              <a:t>, it was clear that Israel was in desperate straits and thus the US hastily infused a supply of </a:t>
            </a:r>
          </a:p>
          <a:p>
            <a:pPr lvl="1"/>
            <a:r>
              <a:rPr lang="en-US" dirty="0" smtClean="0"/>
              <a:t>95 F-4E Phantom fighter-bombers</a:t>
            </a:r>
          </a:p>
          <a:p>
            <a:pPr lvl="1"/>
            <a:r>
              <a:rPr lang="en-US" dirty="0" smtClean="0"/>
              <a:t>160 A-4 </a:t>
            </a:r>
            <a:r>
              <a:rPr lang="en-US" dirty="0" err="1" smtClean="0"/>
              <a:t>Skyhawk</a:t>
            </a:r>
            <a:r>
              <a:rPr lang="en-US" dirty="0" smtClean="0"/>
              <a:t> ground attack jets</a:t>
            </a:r>
          </a:p>
          <a:p>
            <a:pPr lvl="1"/>
            <a:r>
              <a:rPr lang="en-US" dirty="0" smtClean="0"/>
              <a:t>electronic countermeasures against Soviet SAMs</a:t>
            </a:r>
          </a:p>
          <a:p>
            <a:pPr lvl="1"/>
            <a:r>
              <a:rPr lang="en-US" dirty="0" smtClean="0"/>
              <a:t>850 Chieftain, M60 and M48 Patton tanks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7762" name="Picture 2" descr="http://www.aviation-art.net/gallery%20updates%201003/iaff4tk.jpg"/>
          <p:cNvPicPr>
            <a:picLocks noChangeAspect="1" noChangeArrowheads="1"/>
          </p:cNvPicPr>
          <p:nvPr/>
        </p:nvPicPr>
        <p:blipFill>
          <a:blip r:embed="rId2"/>
          <a:srcRect/>
          <a:stretch>
            <a:fillRect/>
          </a:stretch>
        </p:blipFill>
        <p:spPr bwMode="auto">
          <a:xfrm>
            <a:off x="0" y="730250"/>
            <a:ext cx="9144000" cy="612775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Counter Attacks</a:t>
            </a:r>
            <a:endParaRPr lang="en-US" dirty="0"/>
          </a:p>
        </p:txBody>
      </p:sp>
      <p:sp>
        <p:nvSpPr>
          <p:cNvPr id="3" name="Content Placeholder 2"/>
          <p:cNvSpPr>
            <a:spLocks noGrp="1"/>
          </p:cNvSpPr>
          <p:nvPr>
            <p:ph idx="1"/>
          </p:nvPr>
        </p:nvSpPr>
        <p:spPr>
          <a:xfrm>
            <a:off x="228600" y="914400"/>
            <a:ext cx="8686800" cy="5943600"/>
          </a:xfrm>
        </p:spPr>
        <p:txBody>
          <a:bodyPr>
            <a:normAutofit fontScale="85000" lnSpcReduction="20000"/>
          </a:bodyPr>
          <a:lstStyle/>
          <a:p>
            <a:r>
              <a:rPr lang="en-US" dirty="0" smtClean="0"/>
              <a:t>Now gaining momentum, Israeli forces began to encircle the Egyptian 3</a:t>
            </a:r>
            <a:r>
              <a:rPr lang="en-US" baseline="30000" dirty="0" smtClean="0"/>
              <a:t>rd</a:t>
            </a:r>
            <a:r>
              <a:rPr lang="en-US" dirty="0" smtClean="0"/>
              <a:t> Army on the west-side of the canal</a:t>
            </a:r>
          </a:p>
          <a:p>
            <a:r>
              <a:rPr lang="en-US" dirty="0" smtClean="0"/>
              <a:t>Sensing that things were getting desperate, Soviet Premier Kosygin flew to Cairo to meet with Sadat, while Israelis were just 100 miles away.</a:t>
            </a:r>
          </a:p>
          <a:p>
            <a:r>
              <a:rPr lang="en-US" dirty="0" smtClean="0"/>
              <a:t>Kosygin ordered 400 Russian personnel back to Egypt to bolster air defenses around Cairo</a:t>
            </a:r>
          </a:p>
          <a:p>
            <a:r>
              <a:rPr lang="en-US" dirty="0" smtClean="0"/>
              <a:t>Israeli forces considered attacking Russian ships that entered Port Said</a:t>
            </a:r>
          </a:p>
          <a:p>
            <a:r>
              <a:rPr lang="en-US" dirty="0" smtClean="0"/>
              <a:t>With these turn of events, President Nixon decided the war must be stopped and sent Secretary of State Kissinger to Moscow</a:t>
            </a:r>
          </a:p>
          <a:p>
            <a:r>
              <a:rPr lang="en-US" dirty="0" smtClean="0"/>
              <a:t>A joint UN proposal by the United States and the Soviet Union called for cease fire on Oct 22 passed the Security Council. Despite this, Israeli forces fought a vicious battle to retake Golan Heights from the Syrians.</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Security Council Resolution 338</a:t>
            </a:r>
            <a:endParaRPr lang="en-US" dirty="0"/>
          </a:p>
        </p:txBody>
      </p:sp>
      <p:sp>
        <p:nvSpPr>
          <p:cNvPr id="3" name="Content Placeholder 2"/>
          <p:cNvSpPr>
            <a:spLocks noGrp="1"/>
          </p:cNvSpPr>
          <p:nvPr>
            <p:ph idx="1"/>
          </p:nvPr>
        </p:nvSpPr>
        <p:spPr>
          <a:xfrm>
            <a:off x="457200" y="1066800"/>
            <a:ext cx="8458200" cy="5334000"/>
          </a:xfrm>
        </p:spPr>
        <p:txBody>
          <a:bodyPr>
            <a:normAutofit fontScale="77500" lnSpcReduction="20000"/>
          </a:bodyPr>
          <a:lstStyle/>
          <a:p>
            <a:r>
              <a:rPr lang="en-US" dirty="0" smtClean="0"/>
              <a:t>Adopted unanimously by the Security  Council on October 22, 1973</a:t>
            </a:r>
          </a:p>
          <a:p>
            <a:pPr>
              <a:buNone/>
            </a:pPr>
            <a:r>
              <a:rPr lang="en-US" i="1" dirty="0" smtClean="0"/>
              <a:t>	1. Calls upon</a:t>
            </a:r>
            <a:r>
              <a:rPr lang="en-US" dirty="0" smtClean="0"/>
              <a:t> all parties to the present fighting to </a:t>
            </a:r>
            <a:r>
              <a:rPr lang="en-US" b="1" dirty="0" smtClean="0"/>
              <a:t>cease all firing and terminate all military activity immediately</a:t>
            </a:r>
            <a:r>
              <a:rPr lang="en-US" dirty="0" smtClean="0"/>
              <a:t>, no later than 12 hours after the moment of the adoption of this decision, </a:t>
            </a:r>
            <a:r>
              <a:rPr lang="en-US" b="1" dirty="0" smtClean="0"/>
              <a:t>in the positions they now occupy</a:t>
            </a:r>
            <a:r>
              <a:rPr lang="en-US" dirty="0" smtClean="0"/>
              <a:t>;</a:t>
            </a:r>
            <a:br>
              <a:rPr lang="en-US" dirty="0" smtClean="0"/>
            </a:br>
            <a:r>
              <a:rPr lang="en-US" dirty="0" smtClean="0"/>
              <a:t/>
            </a:r>
            <a:br>
              <a:rPr lang="en-US" dirty="0" smtClean="0"/>
            </a:br>
            <a:r>
              <a:rPr lang="en-US" dirty="0" smtClean="0"/>
              <a:t>2. </a:t>
            </a:r>
            <a:r>
              <a:rPr lang="en-US" i="1" dirty="0" smtClean="0"/>
              <a:t>Calls upon</a:t>
            </a:r>
            <a:r>
              <a:rPr lang="en-US" dirty="0" smtClean="0"/>
              <a:t> the parties concerned to start immediately after the cease-fire </a:t>
            </a:r>
            <a:r>
              <a:rPr lang="en-US" b="1" dirty="0" smtClean="0"/>
              <a:t>the implementation of Security Council resolution 242</a:t>
            </a:r>
            <a:r>
              <a:rPr lang="en-US" dirty="0" smtClean="0"/>
              <a:t> (1967) in all of its parts;</a:t>
            </a:r>
            <a:br>
              <a:rPr lang="en-US" dirty="0" smtClean="0"/>
            </a:br>
            <a:r>
              <a:rPr lang="en-US" dirty="0" smtClean="0"/>
              <a:t/>
            </a:r>
            <a:br>
              <a:rPr lang="en-US" dirty="0" smtClean="0"/>
            </a:br>
            <a:r>
              <a:rPr lang="en-US" dirty="0" smtClean="0"/>
              <a:t>3. </a:t>
            </a:r>
            <a:r>
              <a:rPr lang="en-US" i="1" dirty="0" smtClean="0"/>
              <a:t>Decides</a:t>
            </a:r>
            <a:r>
              <a:rPr lang="en-US" dirty="0" smtClean="0"/>
              <a:t> that, immediately and concurrently with the cease-fire, </a:t>
            </a:r>
            <a:r>
              <a:rPr lang="en-US" b="1" dirty="0" smtClean="0"/>
              <a:t>negotiations shall start between the parties concerned under appropriate auspices </a:t>
            </a:r>
            <a:r>
              <a:rPr lang="en-US" dirty="0" smtClean="0"/>
              <a:t>aimed at establishing a just and durable peace in the Middle East.</a:t>
            </a:r>
            <a:br>
              <a:rPr lang="en-US" dirty="0" smtClean="0"/>
            </a:b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Council Resolution 338</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adopted on October 22, 1973, called for a ceasefire in the Yom Kippur War in accordance with a joint proposal by the United States and the Soviet Union. </a:t>
            </a:r>
          </a:p>
          <a:p>
            <a:r>
              <a:rPr lang="en-US" dirty="0" smtClean="0"/>
              <a:t>Stipulated a cease fire to take effect within 12 hours of the adoption of the resolution. </a:t>
            </a:r>
          </a:p>
          <a:p>
            <a:r>
              <a:rPr lang="en-US" dirty="0" smtClean="0"/>
              <a:t>The "appropriate auspices" was interpreted to mean American or Soviet rather than UN auspices. </a:t>
            </a:r>
          </a:p>
          <a:p>
            <a:r>
              <a:rPr lang="en-US" dirty="0" smtClean="0"/>
              <a:t>This third clause helped to establish the framework for the Geneva Conference held in December 1973.</a:t>
            </a:r>
          </a:p>
          <a:p>
            <a:r>
              <a:rPr lang="en-US" dirty="0" smtClean="0"/>
              <a:t>But on 22 Oct, Israel continued its campaign to secure the Golan from Syria.</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Global War</a:t>
            </a:r>
            <a:endParaRPr lang="en-US" dirty="0"/>
          </a:p>
        </p:txBody>
      </p:sp>
      <p:sp>
        <p:nvSpPr>
          <p:cNvPr id="4" name="Content Placeholder 3"/>
          <p:cNvSpPr>
            <a:spLocks noGrp="1"/>
          </p:cNvSpPr>
          <p:nvPr>
            <p:ph idx="1"/>
          </p:nvPr>
        </p:nvSpPr>
        <p:spPr>
          <a:xfrm>
            <a:off x="228600" y="1066800"/>
            <a:ext cx="8686800" cy="5562600"/>
          </a:xfrm>
        </p:spPr>
        <p:txBody>
          <a:bodyPr>
            <a:normAutofit fontScale="92500" lnSpcReduction="20000"/>
          </a:bodyPr>
          <a:lstStyle/>
          <a:p>
            <a:r>
              <a:rPr lang="en-US" dirty="0" smtClean="0"/>
              <a:t>Furious that the Israelis had committed a breach of the cease-fire, the Russians blamed the Americans and accused them of being deceitful</a:t>
            </a:r>
          </a:p>
          <a:p>
            <a:r>
              <a:rPr lang="en-US" dirty="0" smtClean="0"/>
              <a:t>Soviet troops were mobilizing: Brezhnev sent a message: unless the Israelis were </a:t>
            </a:r>
            <a:r>
              <a:rPr lang="en-US" smtClean="0"/>
              <a:t>reeled in, </a:t>
            </a:r>
            <a:r>
              <a:rPr lang="en-US" dirty="0" smtClean="0"/>
              <a:t>Russia would send paratroops to protect Egypt</a:t>
            </a:r>
          </a:p>
          <a:p>
            <a:r>
              <a:rPr lang="en-US" dirty="0" smtClean="0"/>
              <a:t>On October 25, 1973, American forces went to DEFCON 3 and all American strategic bombers and forces worldwide were placed on full alert. Kissinger and Nixon made it clear that US would react if the Soviets interfered with the Middle East war.</a:t>
            </a:r>
          </a:p>
          <a:p>
            <a:r>
              <a:rPr lang="en-US" dirty="0" smtClean="0"/>
              <a:t>In order to avert international catastrophe, the UN began an emergency meeting to defuse the situation and a final cease fire was declared on October 26th</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81800" y="1600200"/>
            <a:ext cx="1905000" cy="4525963"/>
          </a:xfrm>
        </p:spPr>
        <p:txBody>
          <a:bodyPr/>
          <a:lstStyle/>
          <a:p>
            <a:endParaRPr lang="en-US" dirty="0"/>
          </a:p>
        </p:txBody>
      </p:sp>
      <p:pic>
        <p:nvPicPr>
          <p:cNvPr id="121858" name="Picture 2" descr="http://1.bp.blogspot.com/-lT6RUevlOec/TrSYfdxGTtI/AAAAAAAAAto/bYtc4XFoRUw/s1600/B-52_combat_crew.jpg"/>
          <p:cNvPicPr>
            <a:picLocks noChangeAspect="1" noChangeArrowheads="1"/>
          </p:cNvPicPr>
          <p:nvPr/>
        </p:nvPicPr>
        <p:blipFill>
          <a:blip r:embed="rId2"/>
          <a:srcRect/>
          <a:stretch>
            <a:fillRect/>
          </a:stretch>
        </p:blipFill>
        <p:spPr bwMode="auto">
          <a:xfrm>
            <a:off x="0" y="0"/>
            <a:ext cx="9144000" cy="6195638"/>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Crisis</a:t>
            </a:r>
            <a:endParaRPr lang="en-US" dirty="0"/>
          </a:p>
        </p:txBody>
      </p:sp>
      <p:sp>
        <p:nvSpPr>
          <p:cNvPr id="3" name="Content Placeholder 2"/>
          <p:cNvSpPr>
            <a:spLocks noGrp="1"/>
          </p:cNvSpPr>
          <p:nvPr>
            <p:ph idx="1"/>
          </p:nvPr>
        </p:nvSpPr>
        <p:spPr>
          <a:xfrm>
            <a:off x="381000" y="1447800"/>
            <a:ext cx="8305800" cy="4876800"/>
          </a:xfrm>
        </p:spPr>
        <p:txBody>
          <a:bodyPr>
            <a:normAutofit fontScale="92500" lnSpcReduction="20000"/>
          </a:bodyPr>
          <a:lstStyle/>
          <a:p>
            <a:r>
              <a:rPr lang="en-US" dirty="0" smtClean="0"/>
              <a:t>On October 18</a:t>
            </a:r>
            <a:r>
              <a:rPr lang="en-US" baseline="30000" dirty="0" smtClean="0"/>
              <a:t>th</a:t>
            </a:r>
            <a:r>
              <a:rPr lang="en-US" dirty="0" smtClean="0"/>
              <a:t>, King </a:t>
            </a:r>
            <a:r>
              <a:rPr lang="en-US" dirty="0" err="1" smtClean="0"/>
              <a:t>Faysal</a:t>
            </a:r>
            <a:r>
              <a:rPr lang="en-US" dirty="0" smtClean="0"/>
              <a:t> of Saudi Arabia announced that oil production for the West would be continuously reduced until there was peace in the Middle East</a:t>
            </a:r>
          </a:p>
          <a:p>
            <a:r>
              <a:rPr lang="en-US" dirty="0" smtClean="0"/>
              <a:t>Though United States was the initial target of the embargo, it was later expanded to the Netherlands</a:t>
            </a:r>
          </a:p>
          <a:p>
            <a:r>
              <a:rPr lang="en-US" dirty="0" smtClean="0"/>
              <a:t>Price increases were also imposed. Since short term oil demand is inelastic, demand falls little when the price is raised. Thus, oil prices had to be raised dramatically to reduce demand to the new lower level of supply</a:t>
            </a:r>
            <a:endParaRPr lang="en-US" dirty="0"/>
          </a:p>
        </p:txBody>
      </p:sp>
      <p:pic>
        <p:nvPicPr>
          <p:cNvPr id="7170" name="Picture 2" descr="File:No gas 1974.gif">
            <a:hlinkClick r:id="rId2"/>
          </p:cNvPr>
          <p:cNvPicPr>
            <a:picLocks noChangeAspect="1" noChangeArrowheads="1"/>
          </p:cNvPicPr>
          <p:nvPr/>
        </p:nvPicPr>
        <p:blipFill>
          <a:blip r:embed="rId3"/>
          <a:srcRect/>
          <a:stretch>
            <a:fillRect/>
          </a:stretch>
        </p:blipFill>
        <p:spPr bwMode="auto">
          <a:xfrm>
            <a:off x="2438400" y="-11261"/>
            <a:ext cx="4648200" cy="68692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57800"/>
            <a:ext cx="8229600" cy="1143000"/>
          </a:xfrm>
        </p:spPr>
        <p:txBody>
          <a:bodyPr/>
          <a:lstStyle/>
          <a:p>
            <a:r>
              <a:rPr lang="en-US" dirty="0" smtClean="0"/>
              <a:t>Oil Prices 1881-2006</a:t>
            </a:r>
            <a:endParaRPr lang="en-US" dirty="0"/>
          </a:p>
        </p:txBody>
      </p:sp>
      <p:pic>
        <p:nvPicPr>
          <p:cNvPr id="1026" name="Picture 2" descr="File:Oil Prices 1861 2007.svg">
            <a:hlinkClick r:id="rId2"/>
          </p:cNvPr>
          <p:cNvPicPr>
            <a:picLocks noChangeAspect="1" noChangeArrowheads="1"/>
          </p:cNvPicPr>
          <p:nvPr/>
        </p:nvPicPr>
        <p:blipFill>
          <a:blip r:embed="rId3"/>
          <a:srcRect/>
          <a:stretch>
            <a:fillRect/>
          </a:stretch>
        </p:blipFill>
        <p:spPr bwMode="auto">
          <a:xfrm>
            <a:off x="-28615" y="1524000"/>
            <a:ext cx="9163290" cy="2714626"/>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Gas Crisis Impact</a:t>
            </a:r>
            <a:endParaRPr lang="en-US" dirty="0"/>
          </a:p>
        </p:txBody>
      </p:sp>
      <p:sp>
        <p:nvSpPr>
          <p:cNvPr id="3" name="Content Placeholder 2"/>
          <p:cNvSpPr>
            <a:spLocks noGrp="1"/>
          </p:cNvSpPr>
          <p:nvPr>
            <p:ph idx="1"/>
          </p:nvPr>
        </p:nvSpPr>
        <p:spPr>
          <a:xfrm>
            <a:off x="0" y="990600"/>
            <a:ext cx="9144000" cy="5867400"/>
          </a:xfrm>
        </p:spPr>
        <p:txBody>
          <a:bodyPr>
            <a:normAutofit fontScale="77500" lnSpcReduction="20000"/>
          </a:bodyPr>
          <a:lstStyle/>
          <a:p>
            <a:r>
              <a:rPr lang="en-US" dirty="0" smtClean="0"/>
              <a:t>U.S. actions seen as initiating the oil embargo and the long term possibility of high oil prices, disrupted supply and recession, a strong </a:t>
            </a:r>
            <a:r>
              <a:rPr lang="en-US" b="1" dirty="0" smtClean="0"/>
              <a:t>rift was created within NATO</a:t>
            </a:r>
            <a:r>
              <a:rPr lang="en-US" dirty="0" smtClean="0"/>
              <a:t>. </a:t>
            </a:r>
          </a:p>
          <a:p>
            <a:pPr lvl="1"/>
            <a:r>
              <a:rPr lang="en-US" dirty="0" smtClean="0"/>
              <a:t>Additionally, some </a:t>
            </a:r>
            <a:r>
              <a:rPr lang="en-US" b="1" dirty="0" smtClean="0"/>
              <a:t>European nations and Japan sought to disassociate themselves from the U.S. </a:t>
            </a:r>
            <a:r>
              <a:rPr lang="en-US" dirty="0" smtClean="0"/>
              <a:t>Middle East policy. </a:t>
            </a:r>
          </a:p>
          <a:p>
            <a:r>
              <a:rPr lang="en-US" dirty="0" smtClean="0"/>
              <a:t>Arab oil producers had also linked the end of the embargo with successful U.S. efforts to create peace in the Middle East</a:t>
            </a:r>
          </a:p>
          <a:p>
            <a:pPr lvl="1"/>
            <a:r>
              <a:rPr lang="en-US" dirty="0" smtClean="0"/>
              <a:t>To address these developments, the Nixon Administration began parallel negotiations with both Arab oil producers to end the embargo, </a:t>
            </a:r>
          </a:p>
          <a:p>
            <a:pPr lvl="1"/>
            <a:r>
              <a:rPr lang="en-US" dirty="0" smtClean="0"/>
              <a:t>and with Egypt, Syria, and Israel to arrange an Israeli pull back from the Sinai and the Golan Heights after the fighting stopped. </a:t>
            </a:r>
          </a:p>
          <a:p>
            <a:pPr lvl="1"/>
            <a:r>
              <a:rPr lang="en-US" dirty="0" smtClean="0"/>
              <a:t>By January 18, 1974, </a:t>
            </a:r>
            <a:r>
              <a:rPr lang="en-US" b="1" dirty="0" smtClean="0"/>
              <a:t>Secretary of State Henry Kissinger </a:t>
            </a:r>
            <a:r>
              <a:rPr lang="en-US" dirty="0" smtClean="0"/>
              <a:t>had negotiated an Israeli troop withdrawal from parts of the Sinai. </a:t>
            </a:r>
          </a:p>
          <a:p>
            <a:r>
              <a:rPr lang="en-US" dirty="0" smtClean="0"/>
              <a:t>The promise of a negotiated settlement between Israel and Syria was sufficient to convince Arab oil producers to </a:t>
            </a:r>
            <a:r>
              <a:rPr lang="en-US" b="1" dirty="0" smtClean="0"/>
              <a:t>lift the embargo in March 1974. </a:t>
            </a:r>
          </a:p>
          <a:p>
            <a:r>
              <a:rPr lang="en-US" dirty="0" smtClean="0"/>
              <a:t>By May, Israel agreed to withdraw from some parts of the Golan Heights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upload.wikimedia.org/wikipedia/commons/b/b4/Acre_Prison.jpg"/>
          <p:cNvPicPr>
            <a:picLocks noChangeAspect="1" noChangeArrowheads="1"/>
          </p:cNvPicPr>
          <p:nvPr/>
        </p:nvPicPr>
        <p:blipFill>
          <a:blip r:embed="rId2"/>
          <a:srcRect/>
          <a:stretch>
            <a:fillRect/>
          </a:stretch>
        </p:blipFill>
        <p:spPr bwMode="auto">
          <a:xfrm>
            <a:off x="228599" y="990600"/>
            <a:ext cx="2423525" cy="2390775"/>
          </a:xfrm>
          <a:prstGeom prst="rect">
            <a:avLst/>
          </a:prstGeom>
          <a:noFill/>
        </p:spPr>
      </p:pic>
      <p:sp>
        <p:nvSpPr>
          <p:cNvPr id="2" name="Title 1"/>
          <p:cNvSpPr>
            <a:spLocks noGrp="1"/>
          </p:cNvSpPr>
          <p:nvPr>
            <p:ph type="title"/>
          </p:nvPr>
        </p:nvSpPr>
        <p:spPr>
          <a:xfrm>
            <a:off x="0" y="533400"/>
            <a:ext cx="9144000" cy="1905000"/>
          </a:xfrm>
        </p:spPr>
        <p:txBody>
          <a:bodyPr>
            <a:normAutofit fontScale="90000"/>
          </a:bodyPr>
          <a:lstStyle/>
          <a:p>
            <a:r>
              <a:rPr lang="en-US" sz="2000" dirty="0" smtClean="0"/>
              <a:t>The Jewish Agency called the break "an irresponsible suicidal act", while </a:t>
            </a:r>
            <a:r>
              <a:rPr lang="en-US" sz="2000" dirty="0" err="1" smtClean="0"/>
              <a:t>Irgun</a:t>
            </a:r>
            <a:r>
              <a:rPr lang="en-US" sz="2000" dirty="0" smtClean="0"/>
              <a:t> commander </a:t>
            </a:r>
            <a:r>
              <a:rPr lang="en-US" sz="2000" dirty="0" err="1" smtClean="0"/>
              <a:t>Menachem</a:t>
            </a:r>
            <a:r>
              <a:rPr lang="en-US" sz="2000" dirty="0" smtClean="0"/>
              <a:t> Begin hailed it as an act of heroism.</a:t>
            </a:r>
            <a:br>
              <a:rPr lang="en-US" sz="2000" dirty="0" smtClean="0"/>
            </a:br>
            <a:r>
              <a:rPr lang="en-US" sz="2000" dirty="0" smtClean="0"/>
              <a:t>Three out of the five men captured were sentenced to death.</a:t>
            </a:r>
            <a:r>
              <a:rPr lang="en-US" sz="2000" baseline="30000" dirty="0" smtClean="0"/>
              <a:t> </a:t>
            </a:r>
            <a:r>
              <a:rPr lang="en-US" sz="2000" dirty="0" smtClean="0"/>
              <a:t>The </a:t>
            </a:r>
            <a:r>
              <a:rPr lang="en-US" sz="2000" dirty="0" err="1" smtClean="0"/>
              <a:t>Irgun</a:t>
            </a:r>
            <a:r>
              <a:rPr lang="en-US" sz="2000" dirty="0" smtClean="0"/>
              <a:t> kidnapped two British </a:t>
            </a:r>
            <a:r>
              <a:rPr lang="en-US" sz="2000" dirty="0" err="1" smtClean="0"/>
              <a:t>sergeants,and</a:t>
            </a:r>
            <a:r>
              <a:rPr lang="en-US" sz="2000" dirty="0" smtClean="0"/>
              <a:t> threatened to execute them should the British carry out the death sentences. When the British did not relent and had the </a:t>
            </a:r>
            <a:r>
              <a:rPr lang="en-US" sz="2000" dirty="0" err="1" smtClean="0"/>
              <a:t>Irgun</a:t>
            </a:r>
            <a:r>
              <a:rPr lang="en-US" sz="2000" dirty="0" smtClean="0"/>
              <a:t> men executed, the </a:t>
            </a:r>
            <a:r>
              <a:rPr lang="en-US" sz="2000" dirty="0" err="1" smtClean="0"/>
              <a:t>Irgun</a:t>
            </a:r>
            <a:r>
              <a:rPr lang="en-US" sz="2000" dirty="0" smtClean="0"/>
              <a:t> hanged the two sergeants.</a:t>
            </a:r>
            <a:r>
              <a:rPr lang="en-US" sz="2000" baseline="30000" dirty="0" smtClean="0"/>
              <a:t> </a:t>
            </a:r>
            <a:r>
              <a:rPr lang="en-US" sz="2000" dirty="0" smtClean="0"/>
              <a:t/>
            </a:r>
            <a:br>
              <a:rPr lang="en-US" sz="2000" dirty="0" smtClean="0"/>
            </a:br>
            <a:r>
              <a:rPr lang="en-US" dirty="0" smtClean="0"/>
              <a:t/>
            </a:r>
            <a:br>
              <a:rPr lang="en-US" dirty="0" smtClean="0"/>
            </a:br>
            <a:endParaRPr lang="en-US" dirty="0"/>
          </a:p>
        </p:txBody>
      </p:sp>
      <p:pic>
        <p:nvPicPr>
          <p:cNvPr id="23554" name="Picture 2" descr="File:Irgun men in costume.jpg">
            <a:hlinkClick r:id="rId3"/>
          </p:cNvPr>
          <p:cNvPicPr>
            <a:picLocks noChangeAspect="1" noChangeArrowheads="1"/>
          </p:cNvPicPr>
          <p:nvPr/>
        </p:nvPicPr>
        <p:blipFill>
          <a:blip r:embed="rId4"/>
          <a:srcRect/>
          <a:stretch>
            <a:fillRect/>
          </a:stretch>
        </p:blipFill>
        <p:spPr bwMode="auto">
          <a:xfrm>
            <a:off x="140226" y="3505200"/>
            <a:ext cx="4949070" cy="3200400"/>
          </a:xfrm>
          <a:prstGeom prst="rect">
            <a:avLst/>
          </a:prstGeom>
          <a:noFill/>
        </p:spPr>
      </p:pic>
      <p:pic>
        <p:nvPicPr>
          <p:cNvPr id="23556" name="Picture 4" descr="File:Exploded prison.jpg">
            <a:hlinkClick r:id="rId5"/>
          </p:cNvPr>
          <p:cNvPicPr>
            <a:picLocks noChangeAspect="1" noChangeArrowheads="1"/>
          </p:cNvPicPr>
          <p:nvPr/>
        </p:nvPicPr>
        <p:blipFill>
          <a:blip r:embed="rId6"/>
          <a:srcRect/>
          <a:stretch>
            <a:fillRect/>
          </a:stretch>
        </p:blipFill>
        <p:spPr bwMode="auto">
          <a:xfrm>
            <a:off x="5181600" y="1524000"/>
            <a:ext cx="3823335" cy="5143500"/>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419600" cy="838200"/>
          </a:xfrm>
        </p:spPr>
        <p:txBody>
          <a:bodyPr/>
          <a:lstStyle/>
          <a:p>
            <a:r>
              <a:rPr lang="en-US" dirty="0" smtClean="0"/>
              <a:t>Aftermath</a:t>
            </a:r>
            <a:endParaRPr lang="en-US" dirty="0"/>
          </a:p>
        </p:txBody>
      </p:sp>
      <p:sp>
        <p:nvSpPr>
          <p:cNvPr id="3" name="Content Placeholder 2"/>
          <p:cNvSpPr>
            <a:spLocks noGrp="1"/>
          </p:cNvSpPr>
          <p:nvPr>
            <p:ph idx="1"/>
          </p:nvPr>
        </p:nvSpPr>
        <p:spPr>
          <a:xfrm>
            <a:off x="4572000" y="1219200"/>
            <a:ext cx="4572000" cy="5638800"/>
          </a:xfrm>
        </p:spPr>
        <p:txBody>
          <a:bodyPr>
            <a:normAutofit fontScale="92500" lnSpcReduction="10000"/>
          </a:bodyPr>
          <a:lstStyle/>
          <a:p>
            <a:r>
              <a:rPr lang="en-US" dirty="0" smtClean="0"/>
              <a:t>1600 tanks were destroyed</a:t>
            </a:r>
          </a:p>
          <a:p>
            <a:r>
              <a:rPr lang="en-US" dirty="0" smtClean="0"/>
              <a:t>449 Arab aircraft and 105 Israeli</a:t>
            </a:r>
          </a:p>
          <a:p>
            <a:r>
              <a:rPr lang="en-US" dirty="0" smtClean="0"/>
              <a:t>Syrians and Egyptians suffered 15,000 casualties (5,000 killed) and Israelis lost 2,500</a:t>
            </a:r>
          </a:p>
          <a:p>
            <a:r>
              <a:rPr lang="en-US" dirty="0" smtClean="0"/>
              <a:t>cost $5 billion</a:t>
            </a:r>
          </a:p>
          <a:p>
            <a:r>
              <a:rPr lang="en-US" dirty="0" smtClean="0"/>
              <a:t>more than twice the number of tanks at El Alamein in WWII</a:t>
            </a:r>
            <a:endParaRPr lang="en-US" dirty="0"/>
          </a:p>
        </p:txBody>
      </p:sp>
      <p:pic>
        <p:nvPicPr>
          <p:cNvPr id="114690" name="Picture 2" descr="File:Yom Kippur War map-2.png">
            <a:hlinkClick r:id="rId2"/>
          </p:cNvPr>
          <p:cNvPicPr>
            <a:picLocks noChangeAspect="1" noChangeArrowheads="1"/>
          </p:cNvPicPr>
          <p:nvPr/>
        </p:nvPicPr>
        <p:blipFill>
          <a:blip r:embed="rId3"/>
          <a:srcRect/>
          <a:stretch>
            <a:fillRect/>
          </a:stretch>
        </p:blipFill>
        <p:spPr bwMode="auto">
          <a:xfrm>
            <a:off x="0" y="0"/>
            <a:ext cx="4560570" cy="6858000"/>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Aftermath</a:t>
            </a:r>
            <a:endParaRPr lang="en-US" dirty="0"/>
          </a:p>
        </p:txBody>
      </p:sp>
      <p:sp>
        <p:nvSpPr>
          <p:cNvPr id="3" name="Content Placeholder 2"/>
          <p:cNvSpPr>
            <a:spLocks noGrp="1"/>
          </p:cNvSpPr>
          <p:nvPr>
            <p:ph idx="1"/>
          </p:nvPr>
        </p:nvSpPr>
        <p:spPr>
          <a:xfrm>
            <a:off x="0" y="1219200"/>
            <a:ext cx="9144000" cy="5638800"/>
          </a:xfrm>
        </p:spPr>
        <p:txBody>
          <a:bodyPr>
            <a:normAutofit fontScale="77500" lnSpcReduction="20000"/>
          </a:bodyPr>
          <a:lstStyle/>
          <a:p>
            <a:r>
              <a:rPr lang="en-US" dirty="0" smtClean="0"/>
              <a:t>Unlike the 1967 War, in the 1973 War, the Arab entities were </a:t>
            </a:r>
            <a:r>
              <a:rPr lang="en-US" b="1" dirty="0" smtClean="0"/>
              <a:t>Syria and Egypt</a:t>
            </a:r>
            <a:r>
              <a:rPr lang="en-US" dirty="0" smtClean="0"/>
              <a:t> with minimal participation by Iraq (sent 12 </a:t>
            </a:r>
            <a:r>
              <a:rPr lang="en-US" dirty="0" err="1" smtClean="0"/>
              <a:t>MiGs</a:t>
            </a:r>
            <a:r>
              <a:rPr lang="en-US" dirty="0" smtClean="0"/>
              <a:t>) and a token involvement by Jordan (dispatched an armored brigade) </a:t>
            </a:r>
          </a:p>
          <a:p>
            <a:r>
              <a:rPr lang="en-US" dirty="0" smtClean="0"/>
              <a:t>For the first time, Israel was heavily supported by the United States.</a:t>
            </a:r>
          </a:p>
          <a:p>
            <a:r>
              <a:rPr lang="en-US" dirty="0" smtClean="0"/>
              <a:t> The war was conceived and coordinated by Sadat and </a:t>
            </a:r>
            <a:r>
              <a:rPr lang="en-US" b="1" dirty="0" smtClean="0"/>
              <a:t>nearly succeeded in defeating the IDF</a:t>
            </a:r>
            <a:r>
              <a:rPr lang="en-US" dirty="0" smtClean="0"/>
              <a:t> initially. </a:t>
            </a:r>
          </a:p>
          <a:p>
            <a:r>
              <a:rPr lang="en-US" dirty="0" smtClean="0"/>
              <a:t>The final outcome was somewhat of a draw, without major territorial gains on either side but it had profound impact upon all the parties involved in the Arab-Israeli conflict: </a:t>
            </a:r>
          </a:p>
          <a:p>
            <a:pPr lvl="1"/>
            <a:r>
              <a:rPr lang="en-US" dirty="0" smtClean="0"/>
              <a:t>The ideas that Israel was invincible and that the Arab armies were incompetent were shattered. </a:t>
            </a:r>
          </a:p>
          <a:p>
            <a:pPr lvl="1"/>
            <a:r>
              <a:rPr lang="en-US" dirty="0" smtClean="0"/>
              <a:t>However, even if Arabs could mount effective attacks against Israel, they could not overcome Israel with American military aid. </a:t>
            </a:r>
          </a:p>
          <a:p>
            <a:r>
              <a:rPr lang="en-US" dirty="0" smtClean="0"/>
              <a:t>Both sides had mutual respect for the other’s potential and this </a:t>
            </a:r>
            <a:r>
              <a:rPr lang="en-US" b="1" dirty="0" smtClean="0"/>
              <a:t>opened doors for renewed negotiations </a:t>
            </a:r>
            <a:r>
              <a:rPr lang="en-US" dirty="0" smtClean="0"/>
              <a:t>which were previously closed.</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Geneva Conference 1973</a:t>
            </a:r>
            <a:endParaRPr lang="en-US" dirty="0"/>
          </a:p>
        </p:txBody>
      </p:sp>
      <p:sp>
        <p:nvSpPr>
          <p:cNvPr id="3" name="Content Placeholder 2"/>
          <p:cNvSpPr>
            <a:spLocks noGrp="1"/>
          </p:cNvSpPr>
          <p:nvPr>
            <p:ph idx="1"/>
          </p:nvPr>
        </p:nvSpPr>
        <p:spPr>
          <a:xfrm>
            <a:off x="228600" y="1295400"/>
            <a:ext cx="8610600" cy="5562600"/>
          </a:xfrm>
        </p:spPr>
        <p:txBody>
          <a:bodyPr>
            <a:normAutofit fontScale="77500" lnSpcReduction="20000"/>
          </a:bodyPr>
          <a:lstStyle/>
          <a:p>
            <a:r>
              <a:rPr lang="en-US" dirty="0" smtClean="0"/>
              <a:t>After considerable "shuttle diplomacy" negotiations by Henry Kissinger, the conference opened on 21 December 1973 under the auspices of the UN, with US and USSR as co-chairmen. </a:t>
            </a:r>
          </a:p>
          <a:p>
            <a:r>
              <a:rPr lang="en-US" dirty="0" smtClean="0"/>
              <a:t>Foreign ministers of </a:t>
            </a:r>
            <a:r>
              <a:rPr lang="en-US" b="1" dirty="0" smtClean="0"/>
              <a:t>Egypt, Jordan and Israel </a:t>
            </a:r>
            <a:r>
              <a:rPr lang="en-US" dirty="0" smtClean="0"/>
              <a:t>were in attendance. The table with Syria's nameplate remained unoccupied, although Syria had indicated intentions.</a:t>
            </a:r>
          </a:p>
          <a:p>
            <a:r>
              <a:rPr lang="en-US" dirty="0" smtClean="0"/>
              <a:t>Kissinger articulated his step-by-step strategy and stated that the goal of the conference was peace; the immediate need was to strengthen the cease-fire by accomplishing a disengagement of forces as the "essential first step" toward implementation of UN 242. </a:t>
            </a:r>
          </a:p>
          <a:p>
            <a:r>
              <a:rPr lang="en-US" dirty="0" smtClean="0"/>
              <a:t>The meeting was then adjourned but paved the way for:</a:t>
            </a:r>
          </a:p>
          <a:p>
            <a:pPr lvl="1"/>
            <a:r>
              <a:rPr lang="en-US" b="1" dirty="0" smtClean="0"/>
              <a:t>Sinai disengagement </a:t>
            </a:r>
            <a:r>
              <a:rPr lang="en-US" dirty="0" smtClean="0"/>
              <a:t>agreements with Egypt finalized in September 1974</a:t>
            </a:r>
          </a:p>
          <a:p>
            <a:pPr lvl="1"/>
            <a:r>
              <a:rPr lang="en-US" b="1" dirty="0" smtClean="0"/>
              <a:t>Golan disengagement </a:t>
            </a:r>
            <a:r>
              <a:rPr lang="en-US" dirty="0" smtClean="0"/>
              <a:t>agreement with Syria in May 1974</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Sadat Takes a New Tack</a:t>
            </a:r>
            <a:endParaRPr lang="en-US" dirty="0"/>
          </a:p>
        </p:txBody>
      </p:sp>
      <p:sp>
        <p:nvSpPr>
          <p:cNvPr id="3" name="Content Placeholder 2"/>
          <p:cNvSpPr>
            <a:spLocks noGrp="1"/>
          </p:cNvSpPr>
          <p:nvPr>
            <p:ph idx="1"/>
          </p:nvPr>
        </p:nvSpPr>
        <p:spPr>
          <a:xfrm>
            <a:off x="0" y="1447800"/>
            <a:ext cx="8915400" cy="5105400"/>
          </a:xfrm>
        </p:spPr>
        <p:txBody>
          <a:bodyPr>
            <a:normAutofit fontScale="85000" lnSpcReduction="20000"/>
          </a:bodyPr>
          <a:lstStyle/>
          <a:p>
            <a:r>
              <a:rPr lang="en-US" dirty="0" smtClean="0"/>
              <a:t>Sadat emerged as a new figure leading Arab politics. </a:t>
            </a:r>
          </a:p>
          <a:p>
            <a:r>
              <a:rPr lang="en-US" dirty="0" smtClean="0"/>
              <a:t>He grew confident enough to pursue diplomacy independent of the other Arab contenders but in so doing only widened the breach between Egypt and the other Arab states. </a:t>
            </a:r>
          </a:p>
          <a:p>
            <a:r>
              <a:rPr lang="en-US" dirty="0" smtClean="0"/>
              <a:t>Partly due to disagreements with Arab (mainly Syria, Libya, and Iraq) and communist allies, Egypt opted to settle a </a:t>
            </a:r>
            <a:r>
              <a:rPr lang="en-US" b="1" dirty="0" smtClean="0"/>
              <a:t>separate agreement with Israel </a:t>
            </a:r>
            <a:r>
              <a:rPr lang="en-US" dirty="0" smtClean="0"/>
              <a:t>instead of holding out for a comprehensive peace settlement involving the other the other Arab states. </a:t>
            </a:r>
          </a:p>
          <a:p>
            <a:r>
              <a:rPr lang="en-US" dirty="0" smtClean="0"/>
              <a:t>With the ever-increasing importance of America’s involvement, Sadat realized that the only way to reclaim the Sinai was to prove his sincerity to both Israel and the US. </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Thawing Between Egypt &amp; Israel</a:t>
            </a:r>
            <a:endParaRPr lang="en-US" dirty="0"/>
          </a:p>
        </p:txBody>
      </p:sp>
      <p:sp>
        <p:nvSpPr>
          <p:cNvPr id="3" name="Content Placeholder 2"/>
          <p:cNvSpPr>
            <a:spLocks noGrp="1"/>
          </p:cNvSpPr>
          <p:nvPr>
            <p:ph idx="1"/>
          </p:nvPr>
        </p:nvSpPr>
        <p:spPr>
          <a:xfrm>
            <a:off x="228600" y="1600200"/>
            <a:ext cx="8610600" cy="4876800"/>
          </a:xfrm>
        </p:spPr>
        <p:txBody>
          <a:bodyPr>
            <a:normAutofit fontScale="77500" lnSpcReduction="20000"/>
          </a:bodyPr>
          <a:lstStyle/>
          <a:p>
            <a:r>
              <a:rPr lang="en-US" dirty="0" smtClean="0"/>
              <a:t>On November 19, 1977, </a:t>
            </a:r>
            <a:r>
              <a:rPr lang="en-US" b="1" dirty="0" smtClean="0"/>
              <a:t>Sadat </a:t>
            </a:r>
            <a:r>
              <a:rPr lang="en-US" dirty="0" smtClean="0"/>
              <a:t>shocked the world and flew directly to Jerusalem, which in effect was </a:t>
            </a:r>
            <a:r>
              <a:rPr lang="en-US" b="1" dirty="0" smtClean="0"/>
              <a:t>recognition of Israel as a state</a:t>
            </a:r>
            <a:r>
              <a:rPr lang="en-US" dirty="0" smtClean="0"/>
              <a:t>. </a:t>
            </a:r>
          </a:p>
          <a:p>
            <a:r>
              <a:rPr lang="en-US" dirty="0" smtClean="0"/>
              <a:t>The basic message of Sadat's speech at the Knesset were the request for the implementation of Resolutions 242 and 338.</a:t>
            </a:r>
          </a:p>
          <a:p>
            <a:r>
              <a:rPr lang="en-US" dirty="0" smtClean="0"/>
              <a:t>Like Sadat, </a:t>
            </a:r>
            <a:r>
              <a:rPr lang="en-US" b="1" dirty="0" smtClean="0"/>
              <a:t>Israeli Prime Minister Begin </a:t>
            </a:r>
            <a:r>
              <a:rPr lang="en-US" dirty="0" smtClean="0"/>
              <a:t>also saw many reasons why bilateral talks would be in his country's best interests: </a:t>
            </a:r>
          </a:p>
          <a:p>
            <a:pPr lvl="1"/>
            <a:r>
              <a:rPr lang="en-US" dirty="0" smtClean="0"/>
              <a:t>It would afford Israel the opportunity to </a:t>
            </a:r>
            <a:r>
              <a:rPr lang="en-US" b="1" dirty="0" smtClean="0"/>
              <a:t>negotiate only with Egypt </a:t>
            </a:r>
            <a:r>
              <a:rPr lang="en-US" dirty="0" smtClean="0"/>
              <a:t>instead of with a larger Arab delegation that might make unwelcome or unacceptable demands.</a:t>
            </a:r>
          </a:p>
          <a:p>
            <a:pPr lvl="1"/>
            <a:r>
              <a:rPr lang="en-US" dirty="0" smtClean="0"/>
              <a:t> Israel felt </a:t>
            </a:r>
            <a:r>
              <a:rPr lang="en-US" b="1" dirty="0" smtClean="0"/>
              <a:t>Egypt could help protect Israel </a:t>
            </a:r>
            <a:r>
              <a:rPr lang="en-US" dirty="0" smtClean="0"/>
              <a:t>from other Arabs and Eastern communists. </a:t>
            </a:r>
          </a:p>
          <a:p>
            <a:pPr lvl="1"/>
            <a:r>
              <a:rPr lang="en-US" dirty="0" smtClean="0"/>
              <a:t>In addition, the </a:t>
            </a:r>
            <a:r>
              <a:rPr lang="en-US" b="1" dirty="0" smtClean="0"/>
              <a:t>commencement of direct negotiations between leaders</a:t>
            </a:r>
            <a:r>
              <a:rPr lang="en-US" dirty="0" smtClean="0"/>
              <a:t> – summit diplomacy – would distinguish Egypt from her Arab neighbors.</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Sadat in Israeli Knesset 1977</a:t>
            </a:r>
            <a:endParaRPr lang="en-US" dirty="0"/>
          </a:p>
        </p:txBody>
      </p:sp>
      <p:pic>
        <p:nvPicPr>
          <p:cNvPr id="1026" name="Picture 2" descr="Anwar Sadat This handout file photo provided by the Israeli Government Press Office (GPO) on March 25, 2009, shows Egyptian President Anwar Sadat standing to shake hands with Israeli Prime Minister Menahem Begin (L) in the Knesset, the Israeli parliament, as Speaker Yitzhak Shamir applauds, on November 20, 1977 in Jerusalem. Sixteen months later, on March 26, 1979 in Washington, DC, Israel and Egypt signed their historic peace treaty, making Egypt the first Arab nation to recognize the Jewish State.  (Photo by Moshe Milner/GPO via Getty Images) *** Local Caption *** Anwar Sadat;Menahem Begin;Yitzhak Shamir"/>
          <p:cNvPicPr>
            <a:picLocks noChangeAspect="1" noChangeArrowheads="1"/>
          </p:cNvPicPr>
          <p:nvPr/>
        </p:nvPicPr>
        <p:blipFill>
          <a:blip r:embed="rId2"/>
          <a:srcRect/>
          <a:stretch>
            <a:fillRect/>
          </a:stretch>
        </p:blipFill>
        <p:spPr bwMode="auto">
          <a:xfrm>
            <a:off x="0" y="761999"/>
            <a:ext cx="9144000" cy="6096002"/>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f/f8/Begin%2C_Carter_and_Sadat_at_Camp_David_1978.jpg"/>
          <p:cNvPicPr>
            <a:picLocks noChangeAspect="1" noChangeArrowheads="1"/>
          </p:cNvPicPr>
          <p:nvPr/>
        </p:nvPicPr>
        <p:blipFill>
          <a:blip r:embed="rId2"/>
          <a:srcRect/>
          <a:stretch>
            <a:fillRect/>
          </a:stretch>
        </p:blipFill>
        <p:spPr bwMode="auto">
          <a:xfrm>
            <a:off x="-1" y="2362200"/>
            <a:ext cx="6813223" cy="4495800"/>
          </a:xfrm>
          <a:prstGeom prst="rect">
            <a:avLst/>
          </a:prstGeom>
          <a:noFill/>
        </p:spPr>
      </p:pic>
      <p:sp>
        <p:nvSpPr>
          <p:cNvPr id="3" name="Title 2"/>
          <p:cNvSpPr>
            <a:spLocks noGrp="1"/>
          </p:cNvSpPr>
          <p:nvPr>
            <p:ph type="title"/>
          </p:nvPr>
        </p:nvSpPr>
        <p:spPr>
          <a:xfrm>
            <a:off x="457200" y="274638"/>
            <a:ext cx="8229600" cy="563562"/>
          </a:xfrm>
        </p:spPr>
        <p:txBody>
          <a:bodyPr>
            <a:normAutofit fontScale="90000"/>
          </a:bodyPr>
          <a:lstStyle/>
          <a:p>
            <a:r>
              <a:rPr lang="en-US" dirty="0" smtClean="0"/>
              <a:t>Camp David Accords</a:t>
            </a:r>
            <a:endParaRPr lang="en-US" dirty="0"/>
          </a:p>
        </p:txBody>
      </p:sp>
      <p:sp>
        <p:nvSpPr>
          <p:cNvPr id="4" name="Content Placeholder 3"/>
          <p:cNvSpPr>
            <a:spLocks noGrp="1"/>
          </p:cNvSpPr>
          <p:nvPr>
            <p:ph idx="1"/>
          </p:nvPr>
        </p:nvSpPr>
        <p:spPr>
          <a:xfrm>
            <a:off x="304800" y="1066800"/>
            <a:ext cx="8534400" cy="1371600"/>
          </a:xfrm>
        </p:spPr>
        <p:txBody>
          <a:bodyPr>
            <a:normAutofit fontScale="85000" lnSpcReduction="10000"/>
          </a:bodyPr>
          <a:lstStyle/>
          <a:p>
            <a:r>
              <a:rPr lang="en-US" dirty="0" smtClean="0"/>
              <a:t>In September 1978, US President Jimmy Carter invited Egyptian President Sadat and Israeli Prime Minister Begin to the Camp David retreat to work on the peace process.</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David Accords</a:t>
            </a:r>
            <a:endParaRPr lang="en-US" dirty="0"/>
          </a:p>
        </p:txBody>
      </p:sp>
      <p:sp>
        <p:nvSpPr>
          <p:cNvPr id="3" name="Content Placeholder 2"/>
          <p:cNvSpPr>
            <a:spLocks noGrp="1"/>
          </p:cNvSpPr>
          <p:nvPr>
            <p:ph idx="1"/>
          </p:nvPr>
        </p:nvSpPr>
        <p:spPr>
          <a:xfrm>
            <a:off x="381000" y="1295400"/>
            <a:ext cx="8458200" cy="5181600"/>
          </a:xfrm>
        </p:spPr>
        <p:txBody>
          <a:bodyPr>
            <a:normAutofit fontScale="92500" lnSpcReduction="20000"/>
          </a:bodyPr>
          <a:lstStyle/>
          <a:p>
            <a:r>
              <a:rPr lang="en-US" dirty="0" smtClean="0"/>
              <a:t>The result was the </a:t>
            </a:r>
            <a:r>
              <a:rPr lang="en-US" b="1" dirty="0" smtClean="0"/>
              <a:t>Camp David Accords </a:t>
            </a:r>
            <a:r>
              <a:rPr lang="en-US" dirty="0" smtClean="0"/>
              <a:t>signed in March 1979 in which Israel agreed to a </a:t>
            </a:r>
            <a:r>
              <a:rPr lang="en-US" b="1" dirty="0" smtClean="0"/>
              <a:t>phased withdrawal from Sinai</a:t>
            </a:r>
            <a:r>
              <a:rPr lang="en-US" dirty="0" smtClean="0"/>
              <a:t> including 4,500 civilian inhabitants and restore it to Egypt </a:t>
            </a:r>
            <a:r>
              <a:rPr lang="en-US" b="1" dirty="0" smtClean="0"/>
              <a:t>in exchange for normal diplomatic relations</a:t>
            </a:r>
            <a:r>
              <a:rPr lang="en-US" dirty="0" smtClean="0"/>
              <a:t> with Egypt</a:t>
            </a:r>
          </a:p>
          <a:p>
            <a:r>
              <a:rPr lang="en-US" dirty="0" smtClean="0"/>
              <a:t>guarantees of freedom of passage through the Suez Canal and other nearby waterways (such as the Straits of Tiran)</a:t>
            </a:r>
          </a:p>
          <a:p>
            <a:r>
              <a:rPr lang="en-US" dirty="0" smtClean="0"/>
              <a:t>a restriction on the forces Egypt could place on the Sinai peninsula, especially within 20–40 km from Israeli border. </a:t>
            </a:r>
          </a:p>
          <a:p>
            <a:r>
              <a:rPr lang="en-US" dirty="0" smtClean="0"/>
              <a:t>This process would take three years to complete. </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fontScale="90000"/>
          </a:bodyPr>
          <a:lstStyle/>
          <a:p>
            <a:r>
              <a:rPr lang="en-US" dirty="0" smtClean="0"/>
              <a:t>Normal Relations Between Egypt &amp; Israel</a:t>
            </a:r>
            <a:endParaRPr lang="en-US" dirty="0"/>
          </a:p>
        </p:txBody>
      </p:sp>
      <p:sp>
        <p:nvSpPr>
          <p:cNvPr id="3" name="Content Placeholder 2"/>
          <p:cNvSpPr>
            <a:spLocks noGrp="1"/>
          </p:cNvSpPr>
          <p:nvPr>
            <p:ph idx="1"/>
          </p:nvPr>
        </p:nvSpPr>
        <p:spPr>
          <a:xfrm>
            <a:off x="0" y="1219200"/>
            <a:ext cx="9144000" cy="5638800"/>
          </a:xfrm>
        </p:spPr>
        <p:txBody>
          <a:bodyPr>
            <a:normAutofit fontScale="85000" lnSpcReduction="10000"/>
          </a:bodyPr>
          <a:lstStyle/>
          <a:p>
            <a:r>
              <a:rPr lang="en-US" dirty="0" smtClean="0"/>
              <a:t>Israel also agreed to limit its forces 3 km from the Egyptian border, and to guarantee free passage between Egypt and Jordan. </a:t>
            </a:r>
          </a:p>
          <a:p>
            <a:r>
              <a:rPr lang="en-US" dirty="0" smtClean="0"/>
              <a:t>With the withdrawal, Israel also returned Egypt's Abu-</a:t>
            </a:r>
            <a:r>
              <a:rPr lang="en-US" dirty="0" err="1" smtClean="0"/>
              <a:t>Rudeis</a:t>
            </a:r>
            <a:r>
              <a:rPr lang="en-US" dirty="0" smtClean="0"/>
              <a:t> oil fields in western Sinai, which contained commercially productive wells. </a:t>
            </a:r>
          </a:p>
          <a:p>
            <a:r>
              <a:rPr lang="en-US" dirty="0" smtClean="0"/>
              <a:t>The normalization of relations between Israel and Egypt went into effect in January 1980: </a:t>
            </a:r>
          </a:p>
          <a:p>
            <a:pPr lvl="1"/>
            <a:r>
              <a:rPr lang="en-US" b="1" dirty="0" smtClean="0"/>
              <a:t>Ambassadors</a:t>
            </a:r>
            <a:r>
              <a:rPr lang="en-US" dirty="0" smtClean="0"/>
              <a:t> were exchanged in February. </a:t>
            </a:r>
          </a:p>
          <a:p>
            <a:pPr lvl="1"/>
            <a:r>
              <a:rPr lang="en-US" dirty="0" smtClean="0"/>
              <a:t>The </a:t>
            </a:r>
            <a:r>
              <a:rPr lang="en-US" b="1" dirty="0" smtClean="0"/>
              <a:t>boycott laws were repealed </a:t>
            </a:r>
            <a:r>
              <a:rPr lang="en-US" dirty="0" smtClean="0"/>
              <a:t>by Egypt's National Assembly</a:t>
            </a:r>
          </a:p>
          <a:p>
            <a:pPr lvl="1"/>
            <a:r>
              <a:rPr lang="en-US" dirty="0" smtClean="0"/>
              <a:t>some </a:t>
            </a:r>
            <a:r>
              <a:rPr lang="en-US" b="1" dirty="0" smtClean="0"/>
              <a:t>trade</a:t>
            </a:r>
            <a:r>
              <a:rPr lang="en-US" dirty="0" smtClean="0"/>
              <a:t> began to develop, albeit less than Israel had hoped for. </a:t>
            </a:r>
          </a:p>
          <a:p>
            <a:pPr lvl="1"/>
            <a:r>
              <a:rPr lang="en-US" dirty="0" smtClean="0"/>
              <a:t>In March 1980 </a:t>
            </a:r>
            <a:r>
              <a:rPr lang="en-US" b="1" dirty="0" smtClean="0"/>
              <a:t>regular airline flights </a:t>
            </a:r>
            <a:r>
              <a:rPr lang="en-US" dirty="0" smtClean="0"/>
              <a:t>were inaugurated. </a:t>
            </a:r>
          </a:p>
          <a:p>
            <a:pPr lvl="1"/>
            <a:r>
              <a:rPr lang="en-US" dirty="0" smtClean="0"/>
              <a:t>Egypt also began </a:t>
            </a:r>
            <a:r>
              <a:rPr lang="en-US" b="1" dirty="0" smtClean="0"/>
              <a:t>supplying Israel with crude oil</a:t>
            </a:r>
            <a:r>
              <a:rPr lang="en-US" dirty="0" smtClean="0"/>
              <a:t>.</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 in Crisis</a:t>
            </a:r>
            <a:endParaRPr lang="en-US" dirty="0"/>
          </a:p>
        </p:txBody>
      </p:sp>
      <p:sp>
        <p:nvSpPr>
          <p:cNvPr id="3" name="Content Placeholder 2"/>
          <p:cNvSpPr>
            <a:spLocks noGrp="1"/>
          </p:cNvSpPr>
          <p:nvPr>
            <p:ph idx="1"/>
          </p:nvPr>
        </p:nvSpPr>
        <p:spPr>
          <a:xfrm>
            <a:off x="304800" y="1295400"/>
            <a:ext cx="8534400" cy="5334000"/>
          </a:xfrm>
        </p:spPr>
        <p:txBody>
          <a:bodyPr>
            <a:normAutofit fontScale="85000" lnSpcReduction="20000"/>
          </a:bodyPr>
          <a:lstStyle/>
          <a:p>
            <a:r>
              <a:rPr lang="en-US" dirty="0" smtClean="0"/>
              <a:t>The years 1979-1980 brought trouble both without and within for Egypt. </a:t>
            </a:r>
          </a:p>
          <a:p>
            <a:r>
              <a:rPr lang="en-US" dirty="0" smtClean="0"/>
              <a:t>Arab leaders met in Baghdad and (except for Oman and the Sudan) </a:t>
            </a:r>
          </a:p>
          <a:p>
            <a:pPr lvl="1"/>
            <a:r>
              <a:rPr lang="en-US" dirty="0" smtClean="0"/>
              <a:t>all agreed on </a:t>
            </a:r>
            <a:r>
              <a:rPr lang="en-US" b="1" dirty="0" smtClean="0"/>
              <a:t>imposing economic, diplomatic and political sanctions </a:t>
            </a:r>
            <a:r>
              <a:rPr lang="en-US" dirty="0" smtClean="0"/>
              <a:t>against Egypt </a:t>
            </a:r>
          </a:p>
          <a:p>
            <a:pPr lvl="1"/>
            <a:r>
              <a:rPr lang="en-US" dirty="0" smtClean="0"/>
              <a:t>and </a:t>
            </a:r>
            <a:r>
              <a:rPr lang="en-US" b="1" dirty="0" smtClean="0"/>
              <a:t>expelling</a:t>
            </a:r>
            <a:r>
              <a:rPr lang="en-US" dirty="0" smtClean="0"/>
              <a:t> </a:t>
            </a:r>
            <a:r>
              <a:rPr lang="en-US" b="1" dirty="0" smtClean="0"/>
              <a:t>Egypt from the Arab League</a:t>
            </a:r>
            <a:r>
              <a:rPr lang="en-US" dirty="0" smtClean="0"/>
              <a:t>. </a:t>
            </a:r>
          </a:p>
          <a:p>
            <a:r>
              <a:rPr lang="en-US" dirty="0" smtClean="0"/>
              <a:t>Once the leader of Arab unity, Egypt was now virtually isolated from it. </a:t>
            </a:r>
          </a:p>
          <a:p>
            <a:r>
              <a:rPr lang="en-US" dirty="0" smtClean="0"/>
              <a:t>Although most Egyptians received news of the peace accord well, </a:t>
            </a:r>
          </a:p>
          <a:p>
            <a:pPr lvl="1"/>
            <a:r>
              <a:rPr lang="en-US" dirty="0" smtClean="0"/>
              <a:t>many were uneasy about the lack of settlement on issues regarding Palestinians, Gaza or the West Bank </a:t>
            </a:r>
          </a:p>
          <a:p>
            <a:pPr lvl="1"/>
            <a:r>
              <a:rPr lang="en-US" dirty="0" smtClean="0"/>
              <a:t>as well as the loss of Egypt’s prestige in the Arab world.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 Partition Plan 1947</a:t>
            </a:r>
            <a:endParaRPr lang="en-US" dirty="0"/>
          </a:p>
        </p:txBody>
      </p:sp>
      <p:sp>
        <p:nvSpPr>
          <p:cNvPr id="3" name="Content Placeholder 2"/>
          <p:cNvSpPr>
            <a:spLocks noGrp="1"/>
          </p:cNvSpPr>
          <p:nvPr>
            <p:ph idx="1"/>
          </p:nvPr>
        </p:nvSpPr>
        <p:spPr>
          <a:xfrm>
            <a:off x="0" y="914400"/>
            <a:ext cx="9144000" cy="5943600"/>
          </a:xfrm>
        </p:spPr>
        <p:txBody>
          <a:bodyPr>
            <a:normAutofit fontScale="92500" lnSpcReduction="20000"/>
          </a:bodyPr>
          <a:lstStyle/>
          <a:p>
            <a:r>
              <a:rPr lang="en-US" dirty="0" smtClean="0"/>
              <a:t>UNSCOP was not able to present unanimous report:</a:t>
            </a:r>
          </a:p>
          <a:p>
            <a:pPr lvl="1"/>
            <a:r>
              <a:rPr lang="en-US" dirty="0" smtClean="0"/>
              <a:t>3 countries, India, Iran, Yugoslavia presented a minority opinion recommended a federated Palestine</a:t>
            </a:r>
          </a:p>
          <a:p>
            <a:pPr lvl="1"/>
            <a:r>
              <a:rPr lang="en-US" dirty="0" smtClean="0"/>
              <a:t>remaining 8 recommended partition into separate Arab and Jewish states</a:t>
            </a:r>
          </a:p>
          <a:p>
            <a:pPr lvl="1"/>
            <a:r>
              <a:rPr lang="en-US" dirty="0" smtClean="0"/>
              <a:t>There was heated debate about how the plan was to be executed and while Zionists favored partition, the Arabs rejected both plans</a:t>
            </a:r>
          </a:p>
          <a:p>
            <a:pPr lvl="1"/>
            <a:r>
              <a:rPr lang="en-US" dirty="0" smtClean="0"/>
              <a:t>Finally the consensus was for partition</a:t>
            </a:r>
          </a:p>
          <a:p>
            <a:r>
              <a:rPr lang="en-US" dirty="0" smtClean="0"/>
              <a:t>When put to vote in General Assembly on November 26, 1947 it was not clear that it would receive the necessary 2/3 majority</a:t>
            </a:r>
          </a:p>
          <a:p>
            <a:r>
              <a:rPr lang="en-US" dirty="0" smtClean="0"/>
              <a:t>There were delays during which American delegates put great pressure on those who planned to cast negative votes</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15962"/>
          </a:xfrm>
        </p:spPr>
        <p:txBody>
          <a:bodyPr>
            <a:normAutofit fontScale="90000"/>
          </a:bodyPr>
          <a:lstStyle/>
          <a:p>
            <a:r>
              <a:rPr lang="en-US" dirty="0" smtClean="0"/>
              <a:t>Sadat’s Declining Popularity</a:t>
            </a:r>
            <a:endParaRPr lang="en-US" dirty="0"/>
          </a:p>
        </p:txBody>
      </p:sp>
      <p:sp>
        <p:nvSpPr>
          <p:cNvPr id="3" name="Content Placeholder 2"/>
          <p:cNvSpPr>
            <a:spLocks noGrp="1"/>
          </p:cNvSpPr>
          <p:nvPr>
            <p:ph idx="1"/>
          </p:nvPr>
        </p:nvSpPr>
        <p:spPr>
          <a:xfrm>
            <a:off x="0" y="1295400"/>
            <a:ext cx="9144000" cy="5562600"/>
          </a:xfrm>
        </p:spPr>
        <p:txBody>
          <a:bodyPr>
            <a:normAutofit fontScale="70000" lnSpcReduction="20000"/>
          </a:bodyPr>
          <a:lstStyle/>
          <a:p>
            <a:r>
              <a:rPr lang="en-US" dirty="0" smtClean="0"/>
              <a:t>Sadat became more authoritarian and intolerant </a:t>
            </a:r>
          </a:p>
          <a:p>
            <a:pPr lvl="1"/>
            <a:r>
              <a:rPr lang="en-US" dirty="0" smtClean="0"/>
              <a:t>acquired a reputation for extravagance</a:t>
            </a:r>
          </a:p>
          <a:p>
            <a:r>
              <a:rPr lang="en-US" dirty="0" smtClean="0"/>
              <a:t> There was rise in anarchy in Egypt due to the failure of socialism under Nasser and capitalism and Western aid under Sadat to generate noticeable  economic improvements. </a:t>
            </a:r>
          </a:p>
          <a:p>
            <a:r>
              <a:rPr lang="en-US" dirty="0" smtClean="0"/>
              <a:t>People groped for moral guidance. Almost 30 years of secular government under Nasser and Sadat had left the people in a state of religious malaise. </a:t>
            </a:r>
          </a:p>
          <a:p>
            <a:r>
              <a:rPr lang="en-US" dirty="0" smtClean="0"/>
              <a:t>The</a:t>
            </a:r>
            <a:r>
              <a:rPr lang="en-US" b="1" dirty="0" smtClean="0"/>
              <a:t> Muslim Brotherhood </a:t>
            </a:r>
            <a:r>
              <a:rPr lang="en-US" dirty="0" smtClean="0"/>
              <a:t>which Nasser disbanded, Sadat allowed to resume with some activity as long as it didn’t become a political party.</a:t>
            </a:r>
          </a:p>
          <a:p>
            <a:pPr lvl="1"/>
            <a:r>
              <a:rPr lang="en-US" dirty="0" smtClean="0"/>
              <a:t>It began a highly successful recruiting campaign among university students and recent graduates who were facing the realities of low-paying jobs. </a:t>
            </a:r>
          </a:p>
          <a:p>
            <a:r>
              <a:rPr lang="en-US" dirty="0" smtClean="0"/>
              <a:t>Other more </a:t>
            </a:r>
            <a:r>
              <a:rPr lang="en-US" b="1" dirty="0" smtClean="0"/>
              <a:t>militant Islamic groups </a:t>
            </a:r>
            <a:r>
              <a:rPr lang="en-US" dirty="0" smtClean="0"/>
              <a:t>formed secretly, including </a:t>
            </a:r>
            <a:r>
              <a:rPr lang="en-US" b="1" i="1" dirty="0" smtClean="0"/>
              <a:t>al-Jihad</a:t>
            </a:r>
            <a:r>
              <a:rPr lang="en-US" dirty="0" smtClean="0"/>
              <a:t> (secret struggle) and </a:t>
            </a:r>
            <a:r>
              <a:rPr lang="en-US" i="1" dirty="0" smtClean="0"/>
              <a:t>al-</a:t>
            </a:r>
            <a:r>
              <a:rPr lang="en-US" i="1" dirty="0" err="1" smtClean="0"/>
              <a:t>Takfir</a:t>
            </a:r>
            <a:r>
              <a:rPr lang="en-US" i="1" dirty="0" smtClean="0"/>
              <a:t> </a:t>
            </a:r>
            <a:r>
              <a:rPr lang="en-US" i="1" dirty="0" err="1" smtClean="0"/>
              <a:t>wa</a:t>
            </a:r>
            <a:r>
              <a:rPr lang="en-US" i="1" dirty="0" smtClean="0"/>
              <a:t> al-</a:t>
            </a:r>
            <a:r>
              <a:rPr lang="en-US" i="1" dirty="0" err="1" smtClean="0"/>
              <a:t>Hijrah</a:t>
            </a:r>
            <a:r>
              <a:rPr lang="en-US" dirty="0" smtClean="0"/>
              <a:t> (Excommunication and Emigration).</a:t>
            </a:r>
          </a:p>
          <a:p>
            <a:r>
              <a:rPr lang="en-US" dirty="0" smtClean="0"/>
              <a:t> These groups held in common the </a:t>
            </a:r>
            <a:r>
              <a:rPr lang="en-US" b="1" dirty="0" smtClean="0"/>
              <a:t>conviction that the present regime was impious, too flirtatious with the West (in particular the United States) and it was the duty of Muslims to overthrow the government and restore the preeminence of </a:t>
            </a:r>
            <a:r>
              <a:rPr lang="en-US" b="1" i="1" dirty="0" err="1" smtClean="0"/>
              <a:t>Shari’ah</a:t>
            </a:r>
            <a:r>
              <a:rPr lang="en-US" dirty="0" smtClean="0"/>
              <a:t>.</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Sadat Assassinated</a:t>
            </a:r>
            <a:endParaRPr lang="en-US" dirty="0"/>
          </a:p>
        </p:txBody>
      </p:sp>
      <p:sp>
        <p:nvSpPr>
          <p:cNvPr id="3" name="Content Placeholder 2"/>
          <p:cNvSpPr>
            <a:spLocks noGrp="1"/>
          </p:cNvSpPr>
          <p:nvPr>
            <p:ph sz="half" idx="1"/>
          </p:nvPr>
        </p:nvSpPr>
        <p:spPr>
          <a:xfrm>
            <a:off x="0" y="1066800"/>
            <a:ext cx="9144000" cy="3124201"/>
          </a:xfrm>
        </p:spPr>
        <p:txBody>
          <a:bodyPr>
            <a:normAutofit lnSpcReduction="10000"/>
          </a:bodyPr>
          <a:lstStyle/>
          <a:p>
            <a:r>
              <a:rPr lang="en-US" dirty="0" smtClean="0"/>
              <a:t>Residents of Cairo staged a number of anti-government protests. Some 1,500 arrests were made of members of various Islamic militant groups</a:t>
            </a:r>
          </a:p>
          <a:p>
            <a:r>
              <a:rPr lang="en-US" dirty="0" smtClean="0"/>
              <a:t>On October 6, 1981, while viewing a military parade, Sadat was assassinated by a platoon of some 23 soldiers passing the review stands led by Lieutenant Khalid al-</a:t>
            </a:r>
            <a:r>
              <a:rPr lang="en-US" dirty="0" err="1" smtClean="0"/>
              <a:t>Islambouli</a:t>
            </a:r>
            <a:r>
              <a:rPr lang="en-US" dirty="0" smtClean="0"/>
              <a:t>, a member of al-Jihad.</a:t>
            </a:r>
            <a:endParaRPr lang="en-US" dirty="0"/>
          </a:p>
        </p:txBody>
      </p:sp>
      <p:sp>
        <p:nvSpPr>
          <p:cNvPr id="4" name="Content Placeholder 3"/>
          <p:cNvSpPr>
            <a:spLocks noGrp="1"/>
          </p:cNvSpPr>
          <p:nvPr>
            <p:ph sz="half" idx="2"/>
          </p:nvPr>
        </p:nvSpPr>
        <p:spPr>
          <a:xfrm flipH="1">
            <a:off x="0" y="4191000"/>
            <a:ext cx="5334000" cy="2667000"/>
          </a:xfrm>
        </p:spPr>
        <p:txBody>
          <a:bodyPr>
            <a:normAutofit lnSpcReduction="10000"/>
          </a:bodyPr>
          <a:lstStyle/>
          <a:p>
            <a:r>
              <a:rPr lang="en-US" dirty="0" err="1" smtClean="0"/>
              <a:t>Islambouli</a:t>
            </a:r>
            <a:r>
              <a:rPr lang="en-US" dirty="0" smtClean="0"/>
              <a:t> and three co-conspirators were tried and executed by firing squad but </a:t>
            </a:r>
            <a:r>
              <a:rPr lang="en-US" dirty="0" err="1" smtClean="0"/>
              <a:t>Islambouli</a:t>
            </a:r>
            <a:r>
              <a:rPr lang="en-US" dirty="0" smtClean="0"/>
              <a:t> is considered a martyr and there are “al-</a:t>
            </a:r>
            <a:r>
              <a:rPr lang="en-US" dirty="0" err="1" smtClean="0"/>
              <a:t>Islambouli</a:t>
            </a:r>
            <a:r>
              <a:rPr lang="en-US" dirty="0" smtClean="0"/>
              <a:t> brigades” in al-Qaeda</a:t>
            </a:r>
            <a:endParaRPr lang="en-US" dirty="0"/>
          </a:p>
        </p:txBody>
      </p:sp>
      <p:pic>
        <p:nvPicPr>
          <p:cNvPr id="136194" name="Picture 2" descr="http://t2.gstatic.com/images?q=tbn:ANd9GcTCCPPMP5-7HgqAgK5qJtVp5TP2zt_u-rJvr9EMWGFFmhTgwiDi"/>
          <p:cNvPicPr>
            <a:picLocks noChangeAspect="1" noChangeArrowheads="1"/>
          </p:cNvPicPr>
          <p:nvPr/>
        </p:nvPicPr>
        <p:blipFill>
          <a:blip r:embed="rId2"/>
          <a:srcRect/>
          <a:stretch>
            <a:fillRect/>
          </a:stretch>
        </p:blipFill>
        <p:spPr bwMode="auto">
          <a:xfrm>
            <a:off x="5334001" y="4065939"/>
            <a:ext cx="3810000" cy="2792061"/>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www.faqs.org/espionage/images/eeis_01_img0066.jpg"/>
          <p:cNvPicPr>
            <a:picLocks noChangeAspect="1" noChangeArrowheads="1"/>
          </p:cNvPicPr>
          <p:nvPr/>
        </p:nvPicPr>
        <p:blipFill>
          <a:blip r:embed="rId2"/>
          <a:srcRect/>
          <a:stretch>
            <a:fillRect/>
          </a:stretch>
        </p:blipFill>
        <p:spPr bwMode="auto">
          <a:xfrm>
            <a:off x="0" y="-1"/>
            <a:ext cx="5486400" cy="6839003"/>
          </a:xfrm>
          <a:prstGeom prst="rect">
            <a:avLst/>
          </a:prstGeom>
          <a:noFill/>
        </p:spPr>
      </p:pic>
      <p:pic>
        <p:nvPicPr>
          <p:cNvPr id="141316" name="Picture 4" descr="http://neon.pictura-hosting.nl/wpp/wpp_mrx_bld/thumbs/632x632/wpp/00/JPEG_-_winners_1981/1981140AD.jpg"/>
          <p:cNvPicPr>
            <a:picLocks noChangeAspect="1" noChangeArrowheads="1"/>
          </p:cNvPicPr>
          <p:nvPr/>
        </p:nvPicPr>
        <p:blipFill>
          <a:blip r:embed="rId3"/>
          <a:srcRect/>
          <a:stretch>
            <a:fillRect/>
          </a:stretch>
        </p:blipFill>
        <p:spPr bwMode="auto">
          <a:xfrm>
            <a:off x="-1" y="762000"/>
            <a:ext cx="9129555" cy="6096000"/>
          </a:xfrm>
          <a:prstGeom prst="rect">
            <a:avLst/>
          </a:prstGeom>
          <a:noFill/>
        </p:spPr>
      </p:pic>
      <p:pic>
        <p:nvPicPr>
          <p:cNvPr id="141318" name="Picture 6" descr="http://neon.pictura-hosting.nl/wpp/wpp_mrx_bld/thumbs/632x632/wpp/00/JPEG_-_winners_1981/1981140BD.jpg"/>
          <p:cNvPicPr>
            <a:picLocks noChangeAspect="1" noChangeArrowheads="1"/>
          </p:cNvPicPr>
          <p:nvPr/>
        </p:nvPicPr>
        <p:blipFill>
          <a:blip r:embed="rId4"/>
          <a:srcRect/>
          <a:stretch>
            <a:fillRect/>
          </a:stretch>
        </p:blipFill>
        <p:spPr bwMode="auto">
          <a:xfrm>
            <a:off x="838200" y="725346"/>
            <a:ext cx="6705600" cy="6132654"/>
          </a:xfrm>
          <a:prstGeom prst="rect">
            <a:avLst/>
          </a:prstGeom>
          <a:noFill/>
        </p:spPr>
      </p:pic>
      <p:pic>
        <p:nvPicPr>
          <p:cNvPr id="141320" name="Picture 8" descr="http://neon.pictura-hosting.nl/wpp/wpp_mrx_bld/thumbs/632x632/wpp/00/JPEG_-_winners_1981/1981140DD.jpg"/>
          <p:cNvPicPr>
            <a:picLocks noChangeAspect="1" noChangeArrowheads="1"/>
          </p:cNvPicPr>
          <p:nvPr/>
        </p:nvPicPr>
        <p:blipFill>
          <a:blip r:embed="rId5"/>
          <a:srcRect/>
          <a:stretch>
            <a:fillRect/>
          </a:stretch>
        </p:blipFill>
        <p:spPr bwMode="auto">
          <a:xfrm>
            <a:off x="0" y="121534"/>
            <a:ext cx="7391400" cy="673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1000"/>
                                        <p:tgtEl>
                                          <p:spTgt spid="141314"/>
                                        </p:tgtEl>
                                      </p:cBhvr>
                                    </p:animEffect>
                                  </p:childTnLst>
                                </p:cTn>
                              </p:par>
                            </p:childTnLst>
                          </p:cTn>
                        </p:par>
                        <p:par>
                          <p:cTn id="8" fill="hold">
                            <p:stCondLst>
                              <p:cond delay="1000"/>
                            </p:stCondLst>
                            <p:childTnLst>
                              <p:par>
                                <p:cTn id="9" presetID="10" presetClass="exit" presetSubtype="0" fill="hold" nodeType="afterEffect">
                                  <p:stCondLst>
                                    <p:cond delay="1500"/>
                                  </p:stCondLst>
                                  <p:childTnLst>
                                    <p:animEffect transition="out" filter="fade">
                                      <p:cBhvr>
                                        <p:cTn id="10" dur="1000"/>
                                        <p:tgtEl>
                                          <p:spTgt spid="141314"/>
                                        </p:tgtEl>
                                      </p:cBhvr>
                                    </p:animEffect>
                                    <p:set>
                                      <p:cBhvr>
                                        <p:cTn id="11" dur="1" fill="hold">
                                          <p:stCondLst>
                                            <p:cond delay="999"/>
                                          </p:stCondLst>
                                        </p:cTn>
                                        <p:tgtEl>
                                          <p:spTgt spid="141314"/>
                                        </p:tgtEl>
                                        <p:attrNameLst>
                                          <p:attrName>style.visibility</p:attrName>
                                        </p:attrNameLst>
                                      </p:cBhvr>
                                      <p:to>
                                        <p:strVal val="hidden"/>
                                      </p:to>
                                    </p:se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41316"/>
                                        </p:tgtEl>
                                        <p:attrNameLst>
                                          <p:attrName>style.visibility</p:attrName>
                                        </p:attrNameLst>
                                      </p:cBhvr>
                                      <p:to>
                                        <p:strVal val="visible"/>
                                      </p:to>
                                    </p:set>
                                    <p:animEffect transition="in" filter="fade">
                                      <p:cBhvr>
                                        <p:cTn id="15" dur="1000"/>
                                        <p:tgtEl>
                                          <p:spTgt spid="141316"/>
                                        </p:tgtEl>
                                      </p:cBhvr>
                                    </p:animEffect>
                                  </p:childTnLst>
                                </p:cTn>
                              </p:par>
                            </p:childTnLst>
                          </p:cTn>
                        </p:par>
                        <p:par>
                          <p:cTn id="16" fill="hold">
                            <p:stCondLst>
                              <p:cond delay="4500"/>
                            </p:stCondLst>
                            <p:childTnLst>
                              <p:par>
                                <p:cTn id="17" presetID="10" presetClass="exit" presetSubtype="0" fill="hold" nodeType="afterEffect">
                                  <p:stCondLst>
                                    <p:cond delay="1500"/>
                                  </p:stCondLst>
                                  <p:childTnLst>
                                    <p:animEffect transition="out" filter="fade">
                                      <p:cBhvr>
                                        <p:cTn id="18" dur="1000"/>
                                        <p:tgtEl>
                                          <p:spTgt spid="141316"/>
                                        </p:tgtEl>
                                      </p:cBhvr>
                                    </p:animEffect>
                                    <p:set>
                                      <p:cBhvr>
                                        <p:cTn id="19" dur="1" fill="hold">
                                          <p:stCondLst>
                                            <p:cond delay="999"/>
                                          </p:stCondLst>
                                        </p:cTn>
                                        <p:tgtEl>
                                          <p:spTgt spid="141316"/>
                                        </p:tgtEl>
                                        <p:attrNameLst>
                                          <p:attrName>style.visibility</p:attrName>
                                        </p:attrNameLst>
                                      </p:cBhvr>
                                      <p:to>
                                        <p:strVal val="hidden"/>
                                      </p:to>
                                    </p:se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141318"/>
                                        </p:tgtEl>
                                        <p:attrNameLst>
                                          <p:attrName>style.visibility</p:attrName>
                                        </p:attrNameLst>
                                      </p:cBhvr>
                                      <p:to>
                                        <p:strVal val="visible"/>
                                      </p:to>
                                    </p:set>
                                    <p:animEffect transition="in" filter="fade">
                                      <p:cBhvr>
                                        <p:cTn id="23" dur="1000"/>
                                        <p:tgtEl>
                                          <p:spTgt spid="141318"/>
                                        </p:tgtEl>
                                      </p:cBhvr>
                                    </p:animEffect>
                                  </p:childTnLst>
                                </p:cTn>
                              </p:par>
                            </p:childTnLst>
                          </p:cTn>
                        </p:par>
                        <p:par>
                          <p:cTn id="24" fill="hold">
                            <p:stCondLst>
                              <p:cond delay="8000"/>
                            </p:stCondLst>
                            <p:childTnLst>
                              <p:par>
                                <p:cTn id="25" presetID="10" presetClass="exit" presetSubtype="0" fill="hold" nodeType="afterEffect">
                                  <p:stCondLst>
                                    <p:cond delay="1500"/>
                                  </p:stCondLst>
                                  <p:childTnLst>
                                    <p:animEffect transition="out" filter="fade">
                                      <p:cBhvr>
                                        <p:cTn id="26" dur="1000"/>
                                        <p:tgtEl>
                                          <p:spTgt spid="141318"/>
                                        </p:tgtEl>
                                      </p:cBhvr>
                                    </p:animEffect>
                                    <p:set>
                                      <p:cBhvr>
                                        <p:cTn id="27" dur="1" fill="hold">
                                          <p:stCondLst>
                                            <p:cond delay="999"/>
                                          </p:stCondLst>
                                        </p:cTn>
                                        <p:tgtEl>
                                          <p:spTgt spid="141318"/>
                                        </p:tgtEl>
                                        <p:attrNameLst>
                                          <p:attrName>style.visibility</p:attrName>
                                        </p:attrNameLst>
                                      </p:cBhvr>
                                      <p:to>
                                        <p:strVal val="hidden"/>
                                      </p:to>
                                    </p:se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141320"/>
                                        </p:tgtEl>
                                        <p:attrNameLst>
                                          <p:attrName>style.visibility</p:attrName>
                                        </p:attrNameLst>
                                      </p:cBhvr>
                                      <p:to>
                                        <p:strVal val="visible"/>
                                      </p:to>
                                    </p:set>
                                    <p:animEffect transition="in" filter="fade">
                                      <p:cBhvr>
                                        <p:cTn id="31" dur="1000"/>
                                        <p:tgtEl>
                                          <p:spTgt spid="14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Mubarak Succeeds Sadat</a:t>
            </a:r>
            <a:endParaRPr lang="en-US" dirty="0"/>
          </a:p>
        </p:txBody>
      </p:sp>
      <p:sp>
        <p:nvSpPr>
          <p:cNvPr id="3" name="Content Placeholder 2"/>
          <p:cNvSpPr>
            <a:spLocks noGrp="1"/>
          </p:cNvSpPr>
          <p:nvPr>
            <p:ph idx="1"/>
          </p:nvPr>
        </p:nvSpPr>
        <p:spPr>
          <a:xfrm>
            <a:off x="0" y="838200"/>
            <a:ext cx="9144000" cy="6019800"/>
          </a:xfrm>
        </p:spPr>
        <p:txBody>
          <a:bodyPr>
            <a:normAutofit fontScale="62500" lnSpcReduction="20000"/>
          </a:bodyPr>
          <a:lstStyle/>
          <a:p>
            <a:r>
              <a:rPr lang="en-US" dirty="0" smtClean="0"/>
              <a:t>Sadat’s successor was </a:t>
            </a:r>
            <a:r>
              <a:rPr lang="en-US" b="1" dirty="0" smtClean="0"/>
              <a:t>Vice President Hosni Mubarak</a:t>
            </a:r>
            <a:r>
              <a:rPr lang="en-US" dirty="0" smtClean="0"/>
              <a:t>, a professional soldier who had no political aspirations but was a strong leader. </a:t>
            </a:r>
          </a:p>
          <a:p>
            <a:pPr lvl="1"/>
            <a:r>
              <a:rPr lang="en-US" dirty="0" smtClean="0"/>
              <a:t>A Soviet-trained fighter pilot, Mubarak served with distinction as commander of Egyptian Air Force during the 1973 war. </a:t>
            </a:r>
          </a:p>
          <a:p>
            <a:r>
              <a:rPr lang="en-US" dirty="0" smtClean="0"/>
              <a:t>During his early years as the new President of Egypt, Mubarak appeared to be guiding the country toward democratic reform. </a:t>
            </a:r>
          </a:p>
          <a:p>
            <a:pPr lvl="1"/>
            <a:r>
              <a:rPr lang="en-US" dirty="0" smtClean="0"/>
              <a:t>The elections of 1984 were the most open since 1952, </a:t>
            </a:r>
          </a:p>
          <a:p>
            <a:pPr lvl="1"/>
            <a:r>
              <a:rPr lang="en-US" dirty="0" smtClean="0"/>
              <a:t>permitting the once disbanded </a:t>
            </a:r>
            <a:r>
              <a:rPr lang="en-US" i="1" dirty="0" err="1" smtClean="0"/>
              <a:t>Wafd</a:t>
            </a:r>
            <a:r>
              <a:rPr lang="en-US" dirty="0" smtClean="0"/>
              <a:t> party to participate. </a:t>
            </a:r>
          </a:p>
          <a:p>
            <a:pPr lvl="1"/>
            <a:r>
              <a:rPr lang="en-US" dirty="0" smtClean="0"/>
              <a:t>The </a:t>
            </a:r>
            <a:r>
              <a:rPr lang="en-US" dirty="0" err="1" smtClean="0"/>
              <a:t>Wafd</a:t>
            </a:r>
            <a:r>
              <a:rPr lang="en-US" dirty="0" smtClean="0"/>
              <a:t> gained enough seats in Parliament to become the largest opposition group. </a:t>
            </a:r>
          </a:p>
          <a:p>
            <a:r>
              <a:rPr lang="en-US" dirty="0" smtClean="0"/>
              <a:t>With time, Mubarak’s reluctance to support reform became apparent and his regime backed away from further political liberalization. </a:t>
            </a:r>
          </a:p>
          <a:p>
            <a:pPr lvl="1"/>
            <a:r>
              <a:rPr lang="en-US" dirty="0" smtClean="0"/>
              <a:t>From government pressure via patronage or intimidation and from internal conflicts the </a:t>
            </a:r>
            <a:r>
              <a:rPr lang="en-US" dirty="0" err="1" smtClean="0"/>
              <a:t>Wafd</a:t>
            </a:r>
            <a:r>
              <a:rPr lang="en-US" dirty="0" smtClean="0"/>
              <a:t> was soon fractionated, </a:t>
            </a:r>
          </a:p>
          <a:p>
            <a:pPr lvl="1"/>
            <a:r>
              <a:rPr lang="en-US" dirty="0" smtClean="0"/>
              <a:t>dampening public enthusiasm for the new regime and engendered apathy toward the electoral process. </a:t>
            </a:r>
          </a:p>
          <a:p>
            <a:r>
              <a:rPr lang="en-US" dirty="0" smtClean="0"/>
              <a:t>The most persistent opposition to Mubarak’s regime came from diverse Islamic groups within the country. </a:t>
            </a:r>
          </a:p>
          <a:p>
            <a:r>
              <a:rPr lang="en-US" dirty="0" smtClean="0"/>
              <a:t>How Mubarak managed to stay in power even to the present time reflects the power of the military in country. </a:t>
            </a:r>
          </a:p>
          <a:p>
            <a:pPr lvl="1"/>
            <a:r>
              <a:rPr lang="en-US" dirty="0" smtClean="0"/>
              <a:t>The state deployed force to crush the more militant Islamic groups </a:t>
            </a:r>
          </a:p>
          <a:p>
            <a:pPr lvl="1"/>
            <a:r>
              <a:rPr lang="en-US" dirty="0" smtClean="0"/>
              <a:t>while simultaneously attempting to co-opt more moderate political organizations. </a:t>
            </a:r>
          </a:p>
          <a:p>
            <a:pPr lvl="1"/>
            <a:r>
              <a:rPr lang="en-US" dirty="0" smtClean="0"/>
              <a:t>Despite this, portions of Egyptian society embraced the Islamist programs. </a:t>
            </a:r>
          </a:p>
          <a:p>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676400"/>
            <a:ext cx="3733800" cy="2895600"/>
          </a:xfrm>
        </p:spPr>
        <p:txBody>
          <a:bodyPr/>
          <a:lstStyle/>
          <a:p>
            <a:r>
              <a:rPr lang="en-US" dirty="0" smtClean="0"/>
              <a:t>Hosni Mubarak</a:t>
            </a:r>
            <a:br>
              <a:rPr lang="en-US" dirty="0" smtClean="0"/>
            </a:br>
            <a:r>
              <a:rPr lang="en-US" dirty="0" smtClean="0"/>
              <a:t>President</a:t>
            </a:r>
            <a:br>
              <a:rPr lang="en-US" dirty="0" smtClean="0"/>
            </a:br>
            <a:r>
              <a:rPr lang="en-US" dirty="0" smtClean="0"/>
              <a:t>1981-2011</a:t>
            </a:r>
            <a:endParaRPr lang="en-US" dirty="0"/>
          </a:p>
        </p:txBody>
      </p:sp>
      <p:pic>
        <p:nvPicPr>
          <p:cNvPr id="142338" name="Picture 2" descr="File:Hosni Mubarak ritratto.jpg">
            <a:hlinkClick r:id="rId2"/>
          </p:cNvPr>
          <p:cNvPicPr>
            <a:picLocks noChangeAspect="1" noChangeArrowheads="1"/>
          </p:cNvPicPr>
          <p:nvPr/>
        </p:nvPicPr>
        <p:blipFill>
          <a:blip r:embed="rId3"/>
          <a:srcRect/>
          <a:stretch>
            <a:fillRect/>
          </a:stretch>
        </p:blipFill>
        <p:spPr bwMode="auto">
          <a:xfrm>
            <a:off x="0" y="1"/>
            <a:ext cx="5486400" cy="6858000"/>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Mubarak Aligns with US</a:t>
            </a:r>
            <a:endParaRPr lang="en-US" dirty="0"/>
          </a:p>
        </p:txBody>
      </p:sp>
      <p:sp>
        <p:nvSpPr>
          <p:cNvPr id="3" name="Content Placeholder 2"/>
          <p:cNvSpPr>
            <a:spLocks noGrp="1"/>
          </p:cNvSpPr>
          <p:nvPr>
            <p:ph idx="1"/>
          </p:nvPr>
        </p:nvSpPr>
        <p:spPr>
          <a:xfrm>
            <a:off x="0" y="1219200"/>
            <a:ext cx="9144000" cy="5638800"/>
          </a:xfrm>
        </p:spPr>
        <p:txBody>
          <a:bodyPr>
            <a:normAutofit fontScale="77500" lnSpcReduction="20000"/>
          </a:bodyPr>
          <a:lstStyle/>
          <a:p>
            <a:r>
              <a:rPr lang="en-US" dirty="0" smtClean="0"/>
              <a:t>Mubarak’s foreign policy was constrained by the Camp Davis Accords, a budding relationship with the United States and a faltering economy. </a:t>
            </a:r>
          </a:p>
          <a:p>
            <a:r>
              <a:rPr lang="en-US" dirty="0" smtClean="0"/>
              <a:t>These factors side-lined Egypt in the 1980’s during Israel’s invasion of Lebanon and diminished Egypt’s influence within the region. </a:t>
            </a:r>
          </a:p>
          <a:p>
            <a:r>
              <a:rPr lang="en-US" dirty="0" smtClean="0"/>
              <a:t>Economic necessity compelled Mubarak to turn to America</a:t>
            </a:r>
          </a:p>
          <a:p>
            <a:pPr lvl="1"/>
            <a:r>
              <a:rPr lang="en-US" dirty="0" smtClean="0"/>
              <a:t>many question the wisdom of what they considered subjecting Egypt to a new form of “Western imperialism”. </a:t>
            </a:r>
          </a:p>
          <a:p>
            <a:pPr lvl="1"/>
            <a:r>
              <a:rPr lang="en-US" dirty="0" smtClean="0"/>
              <a:t>The Egyptian military </a:t>
            </a:r>
            <a:r>
              <a:rPr lang="en-US" b="1" dirty="0" smtClean="0"/>
              <a:t>received billions of dollars of aid from the United States </a:t>
            </a:r>
            <a:r>
              <a:rPr lang="en-US" dirty="0" smtClean="0"/>
              <a:t>each year, stemming from the Camp David Accords.</a:t>
            </a:r>
          </a:p>
          <a:p>
            <a:r>
              <a:rPr lang="en-US" dirty="0" smtClean="0"/>
              <a:t>Despite these obstacles, Egypt’s reintegration in the Arab world was achieved by Mubarak through patience and methodical diplomacy. </a:t>
            </a:r>
          </a:p>
          <a:p>
            <a:pPr lvl="1"/>
            <a:r>
              <a:rPr lang="en-US" dirty="0" smtClean="0"/>
              <a:t>Egypt was </a:t>
            </a:r>
            <a:r>
              <a:rPr lang="en-US" b="1" dirty="0" smtClean="0"/>
              <a:t>readmitted to the Arab league in 1989 </a:t>
            </a:r>
            <a:r>
              <a:rPr lang="en-US" dirty="0" smtClean="0"/>
              <a:t>and within two years, Cairo was restored to its former position as League headquarters.</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Israeli Sinai Withdrawal</a:t>
            </a:r>
            <a:endParaRPr lang="en-US" dirty="0"/>
          </a:p>
        </p:txBody>
      </p:sp>
      <p:sp>
        <p:nvSpPr>
          <p:cNvPr id="3" name="Content Placeholder 2"/>
          <p:cNvSpPr>
            <a:spLocks noGrp="1"/>
          </p:cNvSpPr>
          <p:nvPr>
            <p:ph idx="1"/>
          </p:nvPr>
        </p:nvSpPr>
        <p:spPr>
          <a:xfrm>
            <a:off x="304800" y="1219200"/>
            <a:ext cx="8610600" cy="5638800"/>
          </a:xfrm>
        </p:spPr>
        <p:txBody>
          <a:bodyPr>
            <a:normAutofit fontScale="92500" lnSpcReduction="10000"/>
          </a:bodyPr>
          <a:lstStyle/>
          <a:p>
            <a:r>
              <a:rPr lang="en-US" dirty="0" smtClean="0"/>
              <a:t>Following the Egyptian-Israeli peace treaty signed in Camp David in 1979, Israel began a phased withdrawal</a:t>
            </a:r>
          </a:p>
          <a:p>
            <a:r>
              <a:rPr lang="en-US" dirty="0" smtClean="0"/>
              <a:t>Completed on April 25, 1982, Israel withdrew from </a:t>
            </a:r>
            <a:r>
              <a:rPr lang="en-US" b="1" dirty="0" smtClean="0"/>
              <a:t>Sinai</a:t>
            </a:r>
            <a:r>
              <a:rPr lang="en-US" dirty="0" smtClean="0"/>
              <a:t> to the 1949 border extending to </a:t>
            </a:r>
            <a:r>
              <a:rPr lang="en-US" dirty="0" err="1" smtClean="0"/>
              <a:t>Elat</a:t>
            </a:r>
            <a:endParaRPr lang="en-US" dirty="0" smtClean="0"/>
          </a:p>
          <a:p>
            <a:r>
              <a:rPr lang="en-US" b="1" dirty="0" smtClean="0"/>
              <a:t>Gaza</a:t>
            </a:r>
            <a:r>
              <a:rPr lang="en-US" dirty="0" smtClean="0"/>
              <a:t> was never annexed by Egypt, and since 1948, has never been legally recognized as part of any state</a:t>
            </a:r>
          </a:p>
          <a:p>
            <a:pPr lvl="1"/>
            <a:r>
              <a:rPr lang="en-US" dirty="0" smtClean="0"/>
              <a:t>since 1967, nearly half of its population of 356,000 lived in refugee camps </a:t>
            </a:r>
          </a:p>
          <a:p>
            <a:pPr lvl="1"/>
            <a:r>
              <a:rPr lang="en-US" dirty="0" smtClean="0"/>
              <a:t>Most recently, this population of Palestinian Arabs has risen to well over 1 million.</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West Bank</a:t>
            </a:r>
            <a:endParaRPr lang="en-US" dirty="0"/>
          </a:p>
        </p:txBody>
      </p:sp>
      <p:sp>
        <p:nvSpPr>
          <p:cNvPr id="3" name="Content Placeholder 2"/>
          <p:cNvSpPr>
            <a:spLocks noGrp="1"/>
          </p:cNvSpPr>
          <p:nvPr>
            <p:ph idx="1"/>
          </p:nvPr>
        </p:nvSpPr>
        <p:spPr>
          <a:xfrm>
            <a:off x="304800" y="838200"/>
            <a:ext cx="8610600" cy="5791200"/>
          </a:xfrm>
        </p:spPr>
        <p:txBody>
          <a:bodyPr>
            <a:normAutofit fontScale="92500" lnSpcReduction="20000"/>
          </a:bodyPr>
          <a:lstStyle/>
          <a:p>
            <a:r>
              <a:rPr lang="en-US" dirty="0" smtClean="0"/>
              <a:t>Most troubling of occupied lands, the West Bank remained entirely under Israeli control from 1967 to 1993.</a:t>
            </a:r>
          </a:p>
          <a:p>
            <a:r>
              <a:rPr lang="en-US" dirty="0" smtClean="0"/>
              <a:t>In 1988 King Hussein of Jordan announced he relinquished any claim on West Bank to wishes of Palestinian people for self-determination</a:t>
            </a:r>
          </a:p>
          <a:p>
            <a:r>
              <a:rPr lang="en-US" dirty="0" smtClean="0"/>
              <a:t>In 1993, when Israel and Palestinian authorities reached an accord, seven towns were turned over to Palestinian control:</a:t>
            </a:r>
          </a:p>
          <a:p>
            <a:pPr lvl="1"/>
            <a:r>
              <a:rPr lang="en-US" dirty="0" smtClean="0"/>
              <a:t>Jericho, Bethlehem, </a:t>
            </a:r>
            <a:r>
              <a:rPr lang="en-US" dirty="0" err="1" smtClean="0"/>
              <a:t>Jenin</a:t>
            </a:r>
            <a:r>
              <a:rPr lang="en-US" dirty="0" smtClean="0"/>
              <a:t>, Nablus, </a:t>
            </a:r>
            <a:r>
              <a:rPr lang="en-US" dirty="0" err="1" smtClean="0"/>
              <a:t>Qalqilya</a:t>
            </a:r>
            <a:r>
              <a:rPr lang="en-US" dirty="0" smtClean="0"/>
              <a:t>, Ramallah and </a:t>
            </a:r>
            <a:r>
              <a:rPr lang="en-US" dirty="0" err="1" smtClean="0"/>
              <a:t>Tulkarm</a:t>
            </a:r>
            <a:endParaRPr lang="en-US" dirty="0" smtClean="0"/>
          </a:p>
          <a:p>
            <a:pPr lvl="1"/>
            <a:r>
              <a:rPr lang="en-US" dirty="0" smtClean="0"/>
              <a:t>resumption of an “effective state of war” between Palestinians and Israel precluded further withdrawal as Israeli forces remain in many areas  previously turned over to Palestinian  authorities</a:t>
            </a:r>
          </a:p>
          <a:p>
            <a:pPr lvl="1"/>
            <a:endParaRPr lang="en-US" dirty="0" smtClean="0"/>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Golan Heights</a:t>
            </a:r>
            <a:endParaRPr lang="en-US" dirty="0"/>
          </a:p>
        </p:txBody>
      </p:sp>
      <p:sp>
        <p:nvSpPr>
          <p:cNvPr id="3" name="Content Placeholder 2"/>
          <p:cNvSpPr>
            <a:spLocks noGrp="1"/>
          </p:cNvSpPr>
          <p:nvPr>
            <p:ph idx="1"/>
          </p:nvPr>
        </p:nvSpPr>
        <p:spPr>
          <a:xfrm>
            <a:off x="457200" y="1600200"/>
            <a:ext cx="8686800" cy="4953000"/>
          </a:xfrm>
        </p:spPr>
        <p:txBody>
          <a:bodyPr/>
          <a:lstStyle/>
          <a:p>
            <a:r>
              <a:rPr lang="en-US" dirty="0" smtClean="0"/>
              <a:t>An interim status was set forth during disengagement agreement between Syria and Israel in May 1974</a:t>
            </a:r>
          </a:p>
          <a:p>
            <a:r>
              <a:rPr lang="en-US" dirty="0" smtClean="0"/>
              <a:t>UN administration of an Eastern Strip </a:t>
            </a:r>
          </a:p>
          <a:p>
            <a:r>
              <a:rPr lang="en-US" dirty="0" smtClean="0"/>
              <a:t>In December 1981, the area was placed under Israeli law, jurisdiction and administration</a:t>
            </a:r>
          </a:p>
          <a:p>
            <a:r>
              <a:rPr lang="en-US" dirty="0" smtClean="0"/>
              <a:t>largely Druze with a few Israeli settlers, total population numbers 25,400</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Syria’s Plight</a:t>
            </a:r>
            <a:endParaRPr lang="en-US" dirty="0"/>
          </a:p>
        </p:txBody>
      </p:sp>
      <p:sp>
        <p:nvSpPr>
          <p:cNvPr id="3" name="Content Placeholder 2"/>
          <p:cNvSpPr>
            <a:spLocks noGrp="1"/>
          </p:cNvSpPr>
          <p:nvPr>
            <p:ph idx="1"/>
          </p:nvPr>
        </p:nvSpPr>
        <p:spPr>
          <a:xfrm>
            <a:off x="0" y="838200"/>
            <a:ext cx="9144000" cy="5867400"/>
          </a:xfrm>
        </p:spPr>
        <p:txBody>
          <a:bodyPr>
            <a:normAutofit fontScale="62500" lnSpcReduction="20000"/>
          </a:bodyPr>
          <a:lstStyle/>
          <a:p>
            <a:r>
              <a:rPr lang="en-US" dirty="0" smtClean="0"/>
              <a:t>In 1966, </a:t>
            </a:r>
            <a:r>
              <a:rPr lang="en-US" dirty="0" err="1" smtClean="0"/>
              <a:t>Alawi</a:t>
            </a:r>
            <a:r>
              <a:rPr lang="en-US" dirty="0" smtClean="0"/>
              <a:t>-oriented military officers successfully rebelled and expelled the old Ba'ath that had looked to the Christian Michel </a:t>
            </a:r>
            <a:r>
              <a:rPr lang="en-US" dirty="0" err="1" smtClean="0"/>
              <a:t>Aflaq</a:t>
            </a:r>
            <a:r>
              <a:rPr lang="en-US" dirty="0" smtClean="0"/>
              <a:t> and the Sunni Muslim </a:t>
            </a:r>
            <a:r>
              <a:rPr lang="en-US" dirty="0" err="1" smtClean="0"/>
              <a:t>Salah</a:t>
            </a:r>
            <a:r>
              <a:rPr lang="en-US" dirty="0" smtClean="0"/>
              <a:t> al-Din al-</a:t>
            </a:r>
            <a:r>
              <a:rPr lang="en-US" dirty="0" err="1" smtClean="0"/>
              <a:t>Bitar</a:t>
            </a:r>
            <a:r>
              <a:rPr lang="en-US" dirty="0" smtClean="0"/>
              <a:t> for leadership. </a:t>
            </a:r>
          </a:p>
          <a:p>
            <a:pPr lvl="1"/>
            <a:r>
              <a:rPr lang="en-US" dirty="0" smtClean="0"/>
              <a:t>They promoted </a:t>
            </a:r>
            <a:r>
              <a:rPr lang="en-US" dirty="0" err="1" smtClean="0"/>
              <a:t>Zaki</a:t>
            </a:r>
            <a:r>
              <a:rPr lang="en-US" dirty="0" smtClean="0"/>
              <a:t> al-</a:t>
            </a:r>
            <a:r>
              <a:rPr lang="en-US" dirty="0" err="1" smtClean="0"/>
              <a:t>Arsuzi</a:t>
            </a:r>
            <a:r>
              <a:rPr lang="en-US" dirty="0" smtClean="0"/>
              <a:t> as the "Socrates" of their reconstituted Ba'ath Party.</a:t>
            </a:r>
          </a:p>
          <a:p>
            <a:r>
              <a:rPr lang="en-US" dirty="0" smtClean="0"/>
              <a:t>The Assad family takes power</a:t>
            </a:r>
          </a:p>
          <a:p>
            <a:r>
              <a:rPr lang="en-US" dirty="0" smtClean="0"/>
              <a:t>In 1970, then-Air Force General </a:t>
            </a:r>
            <a:r>
              <a:rPr lang="en-US" b="1" dirty="0" smtClean="0"/>
              <a:t>Hafez al-Assad</a:t>
            </a:r>
            <a:r>
              <a:rPr lang="en-US" dirty="0" smtClean="0"/>
              <a:t>, an </a:t>
            </a:r>
            <a:r>
              <a:rPr lang="en-US" b="1" dirty="0" err="1" smtClean="0"/>
              <a:t>Alawite</a:t>
            </a:r>
            <a:r>
              <a:rPr lang="en-US" dirty="0" smtClean="0"/>
              <a:t>, took power and instigated a "</a:t>
            </a:r>
            <a:r>
              <a:rPr lang="en-US" dirty="0" err="1" smtClean="0"/>
              <a:t>Correctionist</a:t>
            </a:r>
            <a:r>
              <a:rPr lang="en-US" dirty="0" smtClean="0"/>
              <a:t> Movement" in the Ba'ath Party.</a:t>
            </a:r>
            <a:endParaRPr lang="en-US" baseline="30000" dirty="0" smtClean="0"/>
          </a:p>
          <a:p>
            <a:pPr lvl="1"/>
            <a:r>
              <a:rPr lang="en-US" dirty="0" smtClean="0"/>
              <a:t>His coming to power has been unprecedented development shocking to the majority population which had monopolized power for so many centuries.“</a:t>
            </a:r>
            <a:endParaRPr lang="en-US" baseline="30000" dirty="0" smtClean="0"/>
          </a:p>
          <a:p>
            <a:r>
              <a:rPr lang="en-US" dirty="0" smtClean="0"/>
              <a:t>In 1971 al-Assad became president of Syria, a function that the Constitution allows only a Sunni Muslim to hold. </a:t>
            </a:r>
          </a:p>
          <a:p>
            <a:pPr lvl="1"/>
            <a:r>
              <a:rPr lang="en-US" dirty="0" smtClean="0"/>
              <a:t>In 1973 a new constitution was published that omitted the old requirement that the religion of the state is Islam and replaced it with the statement that the religion of the republic's president is Islam. </a:t>
            </a:r>
          </a:p>
          <a:p>
            <a:pPr lvl="1"/>
            <a:r>
              <a:rPr lang="en-US" dirty="0" smtClean="0"/>
              <a:t>Protests erupted when the statement was altered </a:t>
            </a:r>
          </a:p>
          <a:p>
            <a:r>
              <a:rPr lang="en-US" dirty="0" smtClean="0"/>
              <a:t>to satisfy this requirement in 1974, Musa </a:t>
            </a:r>
            <a:r>
              <a:rPr lang="en-US" dirty="0" err="1" smtClean="0"/>
              <a:t>Sadr</a:t>
            </a:r>
            <a:r>
              <a:rPr lang="en-US" dirty="0" smtClean="0"/>
              <a:t>, a leader of the </a:t>
            </a:r>
            <a:r>
              <a:rPr lang="en-US" dirty="0" err="1" smtClean="0">
                <a:hlinkClick r:id="rId2" action="ppaction://hlinkfile" tooltip="Twelvers"/>
              </a:rPr>
              <a:t>Twelvers</a:t>
            </a:r>
            <a:r>
              <a:rPr lang="en-US" dirty="0" smtClean="0"/>
              <a:t> of Lebanon and founder of the </a:t>
            </a:r>
            <a:r>
              <a:rPr lang="en-US" dirty="0" err="1" smtClean="0"/>
              <a:t>Amal</a:t>
            </a:r>
            <a:r>
              <a:rPr lang="en-US" dirty="0" smtClean="0"/>
              <a:t> Movement who had earlier sought to unite Lebanese </a:t>
            </a:r>
            <a:r>
              <a:rPr lang="en-US" dirty="0" err="1" smtClean="0"/>
              <a:t>Alawis</a:t>
            </a:r>
            <a:r>
              <a:rPr lang="en-US" dirty="0" smtClean="0"/>
              <a:t> and </a:t>
            </a:r>
            <a:r>
              <a:rPr lang="en-US" dirty="0" err="1" smtClean="0"/>
              <a:t>Shias</a:t>
            </a:r>
            <a:r>
              <a:rPr lang="en-US" dirty="0" smtClean="0"/>
              <a:t> under the Supreme Islamic Shiite Council without success,</a:t>
            </a:r>
            <a:r>
              <a:rPr lang="en-US" baseline="30000" dirty="0" smtClean="0"/>
              <a:t> </a:t>
            </a:r>
            <a:r>
              <a:rPr lang="en-US" dirty="0" smtClean="0"/>
              <a:t>issued a fatwa stating that </a:t>
            </a:r>
            <a:r>
              <a:rPr lang="en-US" dirty="0" err="1" smtClean="0"/>
              <a:t>Alawis</a:t>
            </a:r>
            <a:r>
              <a:rPr lang="en-US" dirty="0" smtClean="0"/>
              <a:t> were a community of </a:t>
            </a:r>
            <a:r>
              <a:rPr lang="en-US" dirty="0" err="1" smtClean="0"/>
              <a:t>Twelver</a:t>
            </a:r>
            <a:r>
              <a:rPr lang="en-US" dirty="0" smtClean="0"/>
              <a:t> </a:t>
            </a:r>
            <a:r>
              <a:rPr lang="en-US" dirty="0" err="1" smtClean="0"/>
              <a:t>Shia</a:t>
            </a:r>
            <a:r>
              <a:rPr lang="en-US" dirty="0" smtClean="0"/>
              <a:t> Muslims.</a:t>
            </a:r>
            <a:endParaRPr lang="en-US" baseline="30000" dirty="0" smtClean="0"/>
          </a:p>
          <a:p>
            <a:r>
              <a:rPr lang="en-US" dirty="0" smtClean="0"/>
              <a:t>Under the dictatorial but secular Assad regime, religious minorities were tolerated, political dissent was not.</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 Partition Plan 1947</a:t>
            </a:r>
            <a:endParaRPr lang="en-US" dirty="0"/>
          </a:p>
        </p:txBody>
      </p:sp>
      <p:sp>
        <p:nvSpPr>
          <p:cNvPr id="3" name="Content Placeholder 2"/>
          <p:cNvSpPr>
            <a:spLocks noGrp="1"/>
          </p:cNvSpPr>
          <p:nvPr>
            <p:ph idx="1"/>
          </p:nvPr>
        </p:nvSpPr>
        <p:spPr>
          <a:xfrm>
            <a:off x="0" y="990600"/>
            <a:ext cx="9144000" cy="5867400"/>
          </a:xfrm>
        </p:spPr>
        <p:txBody>
          <a:bodyPr>
            <a:normAutofit lnSpcReduction="10000"/>
          </a:bodyPr>
          <a:lstStyle/>
          <a:p>
            <a:r>
              <a:rPr lang="en-US" dirty="0" smtClean="0"/>
              <a:t>On Nov 29, 1947, when it appeared partition plan would pass, the Arab delegation proposed reconsideration of minority plan</a:t>
            </a:r>
          </a:p>
          <a:p>
            <a:pPr lvl="1"/>
            <a:r>
              <a:rPr lang="en-US" dirty="0" smtClean="0"/>
              <a:t>This sort of conduct would be a recurring pattern with the Arabs: vehement opposition to a resolution then reversing position to support it after all hope for its approval disappeared</a:t>
            </a:r>
          </a:p>
          <a:p>
            <a:r>
              <a:rPr lang="en-US" dirty="0" smtClean="0"/>
              <a:t>the partition plan was passed by the General Assembly 33 to 13 with 11 abstentions (including Great Britain and China)</a:t>
            </a:r>
          </a:p>
          <a:p>
            <a:r>
              <a:rPr lang="en-US" dirty="0" smtClean="0"/>
              <a:t>Great Britain announced it would terminate the mandate on </a:t>
            </a:r>
            <a:r>
              <a:rPr lang="en-US" b="1" dirty="0" smtClean="0"/>
              <a:t>May 15, 1948</a:t>
            </a:r>
            <a:endParaRPr lang="en-US" b="1"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609600"/>
          </a:xfrm>
        </p:spPr>
        <p:txBody>
          <a:bodyPr>
            <a:normAutofit fontScale="90000"/>
          </a:bodyPr>
          <a:lstStyle/>
          <a:p>
            <a:r>
              <a:rPr lang="en-US" dirty="0" smtClean="0"/>
              <a:t>UN Partition Plan 1947</a:t>
            </a:r>
            <a:endParaRPr lang="en-US" dirty="0"/>
          </a:p>
        </p:txBody>
      </p:sp>
      <p:sp>
        <p:nvSpPr>
          <p:cNvPr id="3" name="Content Placeholder 2"/>
          <p:cNvSpPr>
            <a:spLocks noGrp="1"/>
          </p:cNvSpPr>
          <p:nvPr>
            <p:ph idx="1"/>
          </p:nvPr>
        </p:nvSpPr>
        <p:spPr>
          <a:xfrm>
            <a:off x="0" y="838200"/>
            <a:ext cx="5638800" cy="6019800"/>
          </a:xfrm>
        </p:spPr>
        <p:txBody>
          <a:bodyPr>
            <a:normAutofit fontScale="92500" lnSpcReduction="20000"/>
          </a:bodyPr>
          <a:lstStyle/>
          <a:p>
            <a:r>
              <a:rPr lang="en-US" dirty="0" smtClean="0"/>
              <a:t>A Jewish State covering 56.47% of Mandatory Palestine (excluding Jerusalem) with a population of 498,000 Jews and 325,000 Arabs; </a:t>
            </a:r>
          </a:p>
          <a:p>
            <a:r>
              <a:rPr lang="en-US" dirty="0" smtClean="0"/>
              <a:t>An Arab State covering 43.53% of Mandatory Palestine (excluding Jerusalem), with 807,000 Arab inhabitants and 10,000 Jewish inhabitants; </a:t>
            </a:r>
          </a:p>
          <a:p>
            <a:r>
              <a:rPr lang="en-US" dirty="0" smtClean="0"/>
              <a:t>An international trusteeship regime in Jerusalem, where the population was 100,000 Jews and 105,000 Arabs</a:t>
            </a:r>
          </a:p>
          <a:p>
            <a:endParaRPr lang="en-US" dirty="0"/>
          </a:p>
        </p:txBody>
      </p:sp>
      <p:pic>
        <p:nvPicPr>
          <p:cNvPr id="26628" name="Picture 4" descr="File:UN Partition Plan For Palestine 1947.svg">
            <a:hlinkClick r:id="rId2"/>
          </p:cNvPr>
          <p:cNvPicPr>
            <a:picLocks noChangeAspect="1" noChangeArrowheads="1"/>
          </p:cNvPicPr>
          <p:nvPr/>
        </p:nvPicPr>
        <p:blipFill>
          <a:blip r:embed="rId3"/>
          <a:srcRect/>
          <a:stretch>
            <a:fillRect/>
          </a:stretch>
        </p:blipFill>
        <p:spPr bwMode="auto">
          <a:xfrm>
            <a:off x="5638800" y="724829"/>
            <a:ext cx="3352800" cy="61331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UN Partition Plan 1947</a:t>
            </a:r>
            <a:endParaRPr lang="en-US" dirty="0"/>
          </a:p>
        </p:txBody>
      </p:sp>
      <p:sp>
        <p:nvSpPr>
          <p:cNvPr id="3" name="Content Placeholder 2"/>
          <p:cNvSpPr>
            <a:spLocks noGrp="1"/>
          </p:cNvSpPr>
          <p:nvPr>
            <p:ph idx="1"/>
          </p:nvPr>
        </p:nvSpPr>
        <p:spPr>
          <a:xfrm>
            <a:off x="0" y="1066800"/>
            <a:ext cx="9144000" cy="5791200"/>
          </a:xfrm>
        </p:spPr>
        <p:txBody>
          <a:bodyPr>
            <a:normAutofit fontScale="70000" lnSpcReduction="20000"/>
          </a:bodyPr>
          <a:lstStyle/>
          <a:p>
            <a:r>
              <a:rPr lang="en-US" dirty="0" smtClean="0"/>
              <a:t>A guarantee of the rights of minorities and religious rights, including free access to and the preservation of Holy Places; </a:t>
            </a:r>
          </a:p>
          <a:p>
            <a:r>
              <a:rPr lang="en-US" dirty="0" smtClean="0"/>
              <a:t>A constitution of an Economic Union between the two states: custom union, joint monetary system, joint administration of main services, equal access to water and energy resources.</a:t>
            </a:r>
          </a:p>
          <a:p>
            <a:r>
              <a:rPr lang="en-US" dirty="0" smtClean="0"/>
              <a:t>The General Assembly also proposed: </a:t>
            </a:r>
          </a:p>
          <a:p>
            <a:r>
              <a:rPr lang="en-US" dirty="0" smtClean="0"/>
              <a:t>A two-month interim period beginning 1 August 1948, date of expiry of the mandate when the British troops were to be evacuated, with a zone including a port to be evacuated in the territory of the Jewish State by 1 February; </a:t>
            </a:r>
          </a:p>
          <a:p>
            <a:r>
              <a:rPr lang="en-US" dirty="0" smtClean="0"/>
              <a:t>A five-country Commission (Bolivia, Denmark, Panama, Philippines, Czechoslovakia) in charge of the administration of the regions evacuated by Great Britain, of establishing the frontiers of the two states and of setting up in each of them a Provisional Council of Government; </a:t>
            </a:r>
          </a:p>
          <a:p>
            <a:r>
              <a:rPr lang="en-US" dirty="0" smtClean="0"/>
              <a:t>The gradual take-over of the administration by the Provisional Council of Government in both States, and the organization of democratic elections for a Constituent Assembly within two months.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Civil War in Palestine</a:t>
            </a:r>
            <a:endParaRPr lang="en-US" dirty="0"/>
          </a:p>
        </p:txBody>
      </p:sp>
      <p:sp>
        <p:nvSpPr>
          <p:cNvPr id="3" name="Content Placeholder 2"/>
          <p:cNvSpPr>
            <a:spLocks noGrp="1"/>
          </p:cNvSpPr>
          <p:nvPr>
            <p:ph idx="1"/>
          </p:nvPr>
        </p:nvSpPr>
        <p:spPr>
          <a:xfrm>
            <a:off x="0" y="914400"/>
            <a:ext cx="9144000" cy="5943600"/>
          </a:xfrm>
        </p:spPr>
        <p:txBody>
          <a:bodyPr>
            <a:normAutofit fontScale="85000" lnSpcReduction="10000"/>
          </a:bodyPr>
          <a:lstStyle/>
          <a:p>
            <a:r>
              <a:rPr lang="en-US" dirty="0" smtClean="0"/>
              <a:t>the next day a brutal civil war erupted between Jews and Palestinian Arabs, this time British forces did not intervene</a:t>
            </a:r>
          </a:p>
          <a:p>
            <a:pPr lvl="1"/>
            <a:r>
              <a:rPr lang="en-US" dirty="0" smtClean="0"/>
              <a:t>Palestinian Arabs received arms from neighboring Arab countries</a:t>
            </a:r>
          </a:p>
          <a:p>
            <a:pPr lvl="1"/>
            <a:r>
              <a:rPr lang="en-US" dirty="0" smtClean="0"/>
              <a:t>Jews received arms from US and Czechoslovakia</a:t>
            </a:r>
          </a:p>
          <a:p>
            <a:r>
              <a:rPr lang="en-US" dirty="0" smtClean="0"/>
              <a:t>atrocities were committed by both sides:</a:t>
            </a:r>
          </a:p>
          <a:p>
            <a:pPr lvl="1"/>
            <a:r>
              <a:rPr lang="en-US" dirty="0" smtClean="0"/>
              <a:t>Jan ‘48 </a:t>
            </a:r>
            <a:r>
              <a:rPr lang="en-US" dirty="0" err="1" smtClean="0"/>
              <a:t>Irgun</a:t>
            </a:r>
            <a:r>
              <a:rPr lang="en-US" dirty="0" smtClean="0"/>
              <a:t> blew up Arab </a:t>
            </a:r>
            <a:r>
              <a:rPr lang="en-US" dirty="0" err="1" smtClean="0"/>
              <a:t>Semiramis</a:t>
            </a:r>
            <a:r>
              <a:rPr lang="en-US" dirty="0" smtClean="0"/>
              <a:t> Hotel in Jerusalem</a:t>
            </a:r>
          </a:p>
          <a:p>
            <a:pPr lvl="1"/>
            <a:r>
              <a:rPr lang="en-US" dirty="0" smtClean="0"/>
              <a:t>Arabs retaliated by bombing the </a:t>
            </a:r>
            <a:r>
              <a:rPr lang="en-US" i="1" dirty="0" smtClean="0"/>
              <a:t>Jerusalem Post </a:t>
            </a:r>
            <a:r>
              <a:rPr lang="en-US" dirty="0" smtClean="0"/>
              <a:t>bldg</a:t>
            </a:r>
          </a:p>
          <a:p>
            <a:pPr lvl="1"/>
            <a:r>
              <a:rPr lang="en-US" dirty="0" smtClean="0"/>
              <a:t>In Feb, a bomb exploded in crowded market of </a:t>
            </a:r>
            <a:r>
              <a:rPr lang="en-US" dirty="0" err="1" smtClean="0"/>
              <a:t>Ramleh</a:t>
            </a:r>
            <a:endParaRPr lang="en-US" dirty="0" smtClean="0"/>
          </a:p>
          <a:p>
            <a:pPr lvl="1"/>
            <a:r>
              <a:rPr lang="en-US" dirty="0" smtClean="0"/>
              <a:t>two days later one exploded in crowded Tel Aviv</a:t>
            </a:r>
          </a:p>
          <a:p>
            <a:pPr lvl="1"/>
            <a:r>
              <a:rPr lang="en-US" dirty="0" smtClean="0"/>
              <a:t>Arab village of </a:t>
            </a:r>
            <a:r>
              <a:rPr lang="en-US" dirty="0" err="1" smtClean="0"/>
              <a:t>Deir</a:t>
            </a:r>
            <a:r>
              <a:rPr lang="en-US" dirty="0" smtClean="0"/>
              <a:t> </a:t>
            </a:r>
            <a:r>
              <a:rPr lang="en-US" dirty="0" err="1" smtClean="0"/>
              <a:t>Yassin</a:t>
            </a:r>
            <a:r>
              <a:rPr lang="en-US" dirty="0" smtClean="0"/>
              <a:t> was captured by </a:t>
            </a:r>
            <a:r>
              <a:rPr lang="en-US" dirty="0" err="1" smtClean="0"/>
              <a:t>Haganah</a:t>
            </a:r>
            <a:r>
              <a:rPr lang="en-US" dirty="0" smtClean="0"/>
              <a:t> and turned over to </a:t>
            </a:r>
            <a:r>
              <a:rPr lang="en-US" dirty="0" err="1" smtClean="0"/>
              <a:t>Irgun-Lehi</a:t>
            </a:r>
            <a:r>
              <a:rPr lang="en-US" dirty="0" smtClean="0"/>
              <a:t> forces which murdered some 107 to 254 Arab men, women and children</a:t>
            </a:r>
          </a:p>
          <a:p>
            <a:pPr lvl="1"/>
            <a:r>
              <a:rPr lang="en-US" dirty="0" smtClean="0"/>
              <a:t>Arabs then ambushed a hospital convoy killing 80 doctors, nurses and medical students</a:t>
            </a:r>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0" y="381000"/>
            <a:ext cx="9144000" cy="6370975"/>
          </a:xfrm>
          <a:prstGeom prst="rect">
            <a:avLst/>
          </a:prstGeom>
        </p:spPr>
        <p:txBody>
          <a:bodyPr wrap="square">
            <a:spAutoFit/>
          </a:bodyPr>
          <a:lstStyle/>
          <a:p>
            <a:r>
              <a:rPr lang="en-US" sz="2400" dirty="0" smtClean="0"/>
              <a:t>The Jordanian newspaper </a:t>
            </a:r>
            <a:r>
              <a:rPr lang="en-US" sz="2400" i="1" dirty="0" smtClean="0"/>
              <a:t>Al </a:t>
            </a:r>
            <a:r>
              <a:rPr lang="en-US" sz="2400" i="1" dirty="0" err="1" smtClean="0"/>
              <a:t>Urdun</a:t>
            </a:r>
            <a:r>
              <a:rPr lang="en-US" sz="2400" dirty="0" smtClean="0"/>
              <a:t> published a survivor's account in 1955, which said the Palestinians had deliberately exaggerated stories about atrocities in </a:t>
            </a:r>
            <a:r>
              <a:rPr lang="en-US" sz="2400" dirty="0" err="1" smtClean="0"/>
              <a:t>Deir</a:t>
            </a:r>
            <a:r>
              <a:rPr lang="en-US" sz="2400" dirty="0" smtClean="0"/>
              <a:t> </a:t>
            </a:r>
            <a:r>
              <a:rPr lang="en-US" sz="2400" dirty="0" err="1" smtClean="0"/>
              <a:t>Yassin</a:t>
            </a:r>
            <a:r>
              <a:rPr lang="en-US" sz="2400" dirty="0" smtClean="0"/>
              <a:t> to encourage others to fight, stories that had caused them to flee instead. Everyone had reason to spread the atrocity narrative. The </a:t>
            </a:r>
            <a:r>
              <a:rPr lang="en-US" sz="2400" dirty="0" err="1" smtClean="0"/>
              <a:t>Irgun</a:t>
            </a:r>
            <a:r>
              <a:rPr lang="en-US" sz="2400" dirty="0" smtClean="0"/>
              <a:t> and </a:t>
            </a:r>
            <a:r>
              <a:rPr lang="en-US" sz="2400" dirty="0" err="1" smtClean="0"/>
              <a:t>Lehi</a:t>
            </a:r>
            <a:r>
              <a:rPr lang="en-US" sz="2400" dirty="0" smtClean="0"/>
              <a:t> wanted to frighten Arabs into fleeing; the Arabs wanted to provoke an international response; the </a:t>
            </a:r>
            <a:r>
              <a:rPr lang="en-US" sz="2400" dirty="0" err="1" smtClean="0"/>
              <a:t>Haganah</a:t>
            </a:r>
            <a:r>
              <a:rPr lang="en-US" sz="2400" dirty="0" smtClean="0"/>
              <a:t> wanted to tarnish the </a:t>
            </a:r>
            <a:r>
              <a:rPr lang="en-US" sz="2400" dirty="0" err="1" smtClean="0"/>
              <a:t>Irgun</a:t>
            </a:r>
            <a:r>
              <a:rPr lang="en-US" sz="2400" dirty="0" smtClean="0"/>
              <a:t> and </a:t>
            </a:r>
            <a:r>
              <a:rPr lang="en-US" sz="2400" dirty="0" err="1" smtClean="0"/>
              <a:t>Lehi</a:t>
            </a:r>
            <a:r>
              <a:rPr lang="en-US" sz="2400" dirty="0" smtClean="0"/>
              <a:t>; and the Arabs and the British wanted to malign the Jews. In addition, Milstein writes, the left-wing </a:t>
            </a:r>
            <a:r>
              <a:rPr lang="en-US" sz="2400" dirty="0" err="1" smtClean="0">
                <a:hlinkClick r:id="rId2" action="ppaction://hlinkfile" tooltip="Mapai"/>
              </a:rPr>
              <a:t>Mapai</a:t>
            </a:r>
            <a:r>
              <a:rPr lang="en-US" sz="2400" dirty="0" smtClean="0"/>
              <a:t> party and David Ben-Gurion, who became Israel's first prime minister on May 14, exploited </a:t>
            </a:r>
            <a:r>
              <a:rPr lang="en-US" sz="2400" dirty="0" err="1" smtClean="0"/>
              <a:t>Deir</a:t>
            </a:r>
            <a:r>
              <a:rPr lang="en-US" sz="2400" dirty="0" smtClean="0"/>
              <a:t> </a:t>
            </a:r>
            <a:r>
              <a:rPr lang="en-US" sz="2400" dirty="0" err="1" smtClean="0"/>
              <a:t>Yassin</a:t>
            </a:r>
            <a:r>
              <a:rPr lang="en-US" sz="2400" dirty="0" smtClean="0"/>
              <a:t> to stop a power-sharing agreement with the right-wing Revisionists—who were associated with </a:t>
            </a:r>
            <a:r>
              <a:rPr lang="en-US" sz="2400" dirty="0" err="1" smtClean="0"/>
              <a:t>Irgun</a:t>
            </a:r>
            <a:r>
              <a:rPr lang="en-US" sz="2400" dirty="0" smtClean="0"/>
              <a:t> and </a:t>
            </a:r>
            <a:r>
              <a:rPr lang="en-US" sz="2400" dirty="0" err="1" smtClean="0"/>
              <a:t>Lehi</a:t>
            </a:r>
            <a:r>
              <a:rPr lang="en-US" sz="2400" dirty="0" smtClean="0"/>
              <a:t>—a proposal that was being debated at the time in Tel Aviv. </a:t>
            </a:r>
            <a:r>
              <a:rPr lang="en-US" sz="2400" dirty="0" err="1" smtClean="0"/>
              <a:t>Mordechai</a:t>
            </a:r>
            <a:r>
              <a:rPr lang="en-US" sz="2400" dirty="0" smtClean="0"/>
              <a:t> </a:t>
            </a:r>
            <a:r>
              <a:rPr lang="en-US" sz="2400" dirty="0" err="1" smtClean="0"/>
              <a:t>Ra'anan</a:t>
            </a:r>
            <a:r>
              <a:rPr lang="en-US" sz="2400" dirty="0" smtClean="0"/>
              <a:t>, the </a:t>
            </a:r>
            <a:r>
              <a:rPr lang="en-US" sz="2400" dirty="0" err="1" smtClean="0"/>
              <a:t>Irgun</a:t>
            </a:r>
            <a:r>
              <a:rPr lang="en-US" sz="2400" dirty="0" smtClean="0"/>
              <a:t> commander in Jerusalem, told reporters on April 10 that 254 Arab bodies had been counted, a figure published by </a:t>
            </a:r>
            <a:r>
              <a:rPr lang="en-US" sz="2400" i="1" dirty="0" smtClean="0"/>
              <a:t>The New York Times</a:t>
            </a:r>
            <a:r>
              <a:rPr lang="en-US" sz="2400" dirty="0" smtClean="0"/>
              <a:t> on April 13.</a:t>
            </a:r>
            <a:r>
              <a:rPr lang="en-US" sz="2400" baseline="30000" dirty="0" smtClean="0"/>
              <a:t> </a:t>
            </a:r>
            <a:r>
              <a:rPr lang="en-US" sz="2400" dirty="0" smtClean="0"/>
              <a:t>In 1987, in a study regarded as authoritative, Sharif </a:t>
            </a:r>
            <a:r>
              <a:rPr lang="en-US" sz="2400" dirty="0" err="1" smtClean="0"/>
              <a:t>Kan'ana</a:t>
            </a:r>
            <a:r>
              <a:rPr lang="en-US" sz="2400" dirty="0" smtClean="0"/>
              <a:t> of </a:t>
            </a:r>
            <a:r>
              <a:rPr lang="en-US" sz="2400" dirty="0" err="1" smtClean="0"/>
              <a:t>Bir</a:t>
            </a:r>
            <a:r>
              <a:rPr lang="en-US" sz="2400" dirty="0" smtClean="0"/>
              <a:t> </a:t>
            </a:r>
            <a:r>
              <a:rPr lang="en-US" sz="2400" dirty="0" err="1" smtClean="0"/>
              <a:t>Zeit</a:t>
            </a:r>
            <a:r>
              <a:rPr lang="en-US" sz="2400" dirty="0" smtClean="0"/>
              <a:t> University concluded by interviewing survivors that 107 had died, with 12 wounded.</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hatimukmin.files.wordpress.com/2011/04/deir-yassin.png?w=400&amp;h=284"/>
          <p:cNvPicPr>
            <a:picLocks noChangeAspect="1" noChangeArrowheads="1"/>
          </p:cNvPicPr>
          <p:nvPr/>
        </p:nvPicPr>
        <p:blipFill>
          <a:blip r:embed="rId2"/>
          <a:srcRect/>
          <a:stretch>
            <a:fillRect/>
          </a:stretch>
        </p:blipFill>
        <p:spPr bwMode="auto">
          <a:xfrm>
            <a:off x="21465" y="381000"/>
            <a:ext cx="9122535" cy="6477000"/>
          </a:xfrm>
          <a:prstGeom prst="rect">
            <a:avLst/>
          </a:prstGeom>
          <a:noFill/>
        </p:spPr>
      </p:pic>
      <p:sp>
        <p:nvSpPr>
          <p:cNvPr id="3" name="TextBox 2"/>
          <p:cNvSpPr txBox="1"/>
          <p:nvPr/>
        </p:nvSpPr>
        <p:spPr>
          <a:xfrm>
            <a:off x="2971800" y="0"/>
            <a:ext cx="3733800" cy="369332"/>
          </a:xfrm>
          <a:prstGeom prst="rect">
            <a:avLst/>
          </a:prstGeom>
          <a:noFill/>
        </p:spPr>
        <p:txBody>
          <a:bodyPr wrap="square" rtlCol="0">
            <a:spAutoFit/>
          </a:bodyPr>
          <a:lstStyle/>
          <a:p>
            <a:r>
              <a:rPr lang="en-US" dirty="0" err="1" smtClean="0"/>
              <a:t>Deir</a:t>
            </a:r>
            <a:r>
              <a:rPr lang="en-US" dirty="0" smtClean="0"/>
              <a:t> </a:t>
            </a:r>
            <a:r>
              <a:rPr lang="en-US" dirty="0" err="1" smtClean="0"/>
              <a:t>Yassin</a:t>
            </a:r>
            <a:r>
              <a:rPr lang="en-US" dirty="0" smtClean="0"/>
              <a:t> Massacre April 29, 1948</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Hadassah Medical Convoy Massacre</a:t>
            </a:r>
            <a:endParaRPr lang="en-US" dirty="0"/>
          </a:p>
        </p:txBody>
      </p:sp>
      <p:pic>
        <p:nvPicPr>
          <p:cNvPr id="1026" name="Picture 2" descr="File:Hadassah convoy.jpg">
            <a:hlinkClick r:id="rId2"/>
          </p:cNvPr>
          <p:cNvPicPr>
            <a:picLocks noChangeAspect="1" noChangeArrowheads="1"/>
          </p:cNvPicPr>
          <p:nvPr/>
        </p:nvPicPr>
        <p:blipFill>
          <a:blip r:embed="rId3"/>
          <a:srcRect/>
          <a:stretch>
            <a:fillRect/>
          </a:stretch>
        </p:blipFill>
        <p:spPr bwMode="auto">
          <a:xfrm>
            <a:off x="0" y="2133601"/>
            <a:ext cx="9173590" cy="4724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Fallout Between British and Jews</a:t>
            </a:r>
            <a:endParaRPr lang="en-US" dirty="0"/>
          </a:p>
        </p:txBody>
      </p:sp>
      <p:sp>
        <p:nvSpPr>
          <p:cNvPr id="3" name="Content Placeholder 2"/>
          <p:cNvSpPr>
            <a:spLocks noGrp="1"/>
          </p:cNvSpPr>
          <p:nvPr>
            <p:ph idx="1"/>
          </p:nvPr>
        </p:nvSpPr>
        <p:spPr>
          <a:xfrm>
            <a:off x="0" y="1066800"/>
            <a:ext cx="9144000" cy="5562600"/>
          </a:xfrm>
        </p:spPr>
        <p:txBody>
          <a:bodyPr>
            <a:normAutofit fontScale="85000" lnSpcReduction="20000"/>
          </a:bodyPr>
          <a:lstStyle/>
          <a:p>
            <a:r>
              <a:rPr lang="en-US" dirty="0" smtClean="0"/>
              <a:t>The Jewish Agency organized illegal immigration from 1939 through 1942 with the help of the </a:t>
            </a:r>
            <a:r>
              <a:rPr lang="en-US" dirty="0" err="1" smtClean="0"/>
              <a:t>Haganah</a:t>
            </a:r>
            <a:r>
              <a:rPr lang="en-US" dirty="0" smtClean="0"/>
              <a:t>. Those who arrived illegally to Israel during this time were part of the </a:t>
            </a:r>
            <a:r>
              <a:rPr lang="en-US" b="1" i="1" dirty="0" err="1" smtClean="0"/>
              <a:t>Aliyah</a:t>
            </a:r>
            <a:r>
              <a:rPr lang="en-US" b="1" i="1" dirty="0" smtClean="0"/>
              <a:t> bet</a:t>
            </a:r>
            <a:r>
              <a:rPr lang="en-US" dirty="0" smtClean="0"/>
              <a:t>. This was a dangerous operation, for these illegal immigrants arrived by boat and had to be careful not to be caught by the British or Nazis. Many of these ships sank or were caught, such as the Patria, Struma and SS Bulgaria. Compared to the number of attempts, few ships actually arrived successfully to Palestine, but tens of thousands of Jews were saved by the illegal immigration.</a:t>
            </a:r>
          </a:p>
          <a:p>
            <a:r>
              <a:rPr lang="en-US" dirty="0" smtClean="0"/>
              <a:t>Despite the reports of Nazi atrocities growing and the desperation of Jews needing a safe haven the </a:t>
            </a:r>
            <a:r>
              <a:rPr lang="en-US" b="1" dirty="0" smtClean="0"/>
              <a:t>British kept the doors of Palestine closed to Jewish Immigration. </a:t>
            </a:r>
          </a:p>
          <a:p>
            <a:r>
              <a:rPr lang="en-US" dirty="0" smtClean="0"/>
              <a:t>The Zionist leaders met in a hotel in Baltimore and concluded that due to the British behavior, the </a:t>
            </a:r>
            <a:r>
              <a:rPr lang="en-US" b="1" dirty="0" smtClean="0"/>
              <a:t>British were an enemy to be fought.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a:t>
            </a:r>
            <a:endParaRPr lang="en-US" dirty="0"/>
          </a:p>
        </p:txBody>
      </p:sp>
      <p:sp>
        <p:nvSpPr>
          <p:cNvPr id="3" name="Content Placeholder 2"/>
          <p:cNvSpPr>
            <a:spLocks noGrp="1"/>
          </p:cNvSpPr>
          <p:nvPr>
            <p:ph idx="1"/>
          </p:nvPr>
        </p:nvSpPr>
        <p:spPr>
          <a:xfrm>
            <a:off x="228600" y="1447800"/>
            <a:ext cx="8915400" cy="5257800"/>
          </a:xfrm>
        </p:spPr>
        <p:txBody>
          <a:bodyPr>
            <a:normAutofit lnSpcReduction="10000"/>
          </a:bodyPr>
          <a:lstStyle/>
          <a:p>
            <a:r>
              <a:rPr lang="en-US" dirty="0" smtClean="0"/>
              <a:t>The effect of the civil war generated a massive exodus of Arab refugees numbering 150,000</a:t>
            </a:r>
          </a:p>
          <a:p>
            <a:r>
              <a:rPr lang="en-US" dirty="0" smtClean="0"/>
              <a:t>Jewish civilians were not permitted to evacuate without permission of </a:t>
            </a:r>
            <a:r>
              <a:rPr lang="en-US" dirty="0" err="1" smtClean="0"/>
              <a:t>Haganah</a:t>
            </a:r>
            <a:endParaRPr lang="en-US" dirty="0" smtClean="0"/>
          </a:p>
          <a:p>
            <a:pPr lvl="1"/>
            <a:r>
              <a:rPr lang="en-US" dirty="0" smtClean="0"/>
              <a:t>these settlers kept Palestine land occupied by Jews and in effect established their borders where as yet none had been defined</a:t>
            </a:r>
          </a:p>
          <a:p>
            <a:r>
              <a:rPr lang="en-US" dirty="0" smtClean="0"/>
              <a:t>At same time UN delegates were trying to hammer out the difficulties in implementing the partition plan</a:t>
            </a:r>
          </a:p>
          <a:p>
            <a:pPr lvl="1"/>
            <a:r>
              <a:rPr lang="en-US" dirty="0" smtClean="0"/>
              <a:t>they received harsh criticism from Zionists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File:Man see school nakba.jpg">
            <a:hlinkClick r:id="rId2"/>
          </p:cNvPr>
          <p:cNvPicPr>
            <a:picLocks noChangeAspect="1" noChangeArrowheads="1"/>
          </p:cNvPicPr>
          <p:nvPr/>
        </p:nvPicPr>
        <p:blipFill>
          <a:blip r:embed="rId3"/>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Israel Becomes a Nation</a:t>
            </a:r>
            <a:endParaRPr lang="en-US" dirty="0"/>
          </a:p>
        </p:txBody>
      </p:sp>
      <p:sp>
        <p:nvSpPr>
          <p:cNvPr id="3" name="Content Placeholder 2"/>
          <p:cNvSpPr>
            <a:spLocks noGrp="1"/>
          </p:cNvSpPr>
          <p:nvPr>
            <p:ph idx="1"/>
          </p:nvPr>
        </p:nvSpPr>
        <p:spPr>
          <a:xfrm>
            <a:off x="0" y="914400"/>
            <a:ext cx="9144000" cy="5943600"/>
          </a:xfrm>
        </p:spPr>
        <p:txBody>
          <a:bodyPr>
            <a:normAutofit fontScale="85000" lnSpcReduction="20000"/>
          </a:bodyPr>
          <a:lstStyle/>
          <a:p>
            <a:r>
              <a:rPr lang="en-US" dirty="0" smtClean="0"/>
              <a:t>The effects of the violence was intense and received much international condemnation</a:t>
            </a:r>
          </a:p>
          <a:p>
            <a:pPr lvl="1"/>
            <a:r>
              <a:rPr lang="en-US" dirty="0" smtClean="0"/>
              <a:t>Palestinian Arabs began to flee mounting up a large number of refugees (est. 250,000)</a:t>
            </a:r>
          </a:p>
          <a:p>
            <a:pPr lvl="1"/>
            <a:r>
              <a:rPr lang="en-US" dirty="0" smtClean="0"/>
              <a:t>neighboring Arabs states determined to take action against Israel</a:t>
            </a:r>
          </a:p>
          <a:p>
            <a:pPr lvl="1"/>
            <a:r>
              <a:rPr lang="en-US" dirty="0" smtClean="0"/>
              <a:t>Jews were not allowed to leave without approval by </a:t>
            </a:r>
            <a:r>
              <a:rPr lang="en-US" dirty="0" err="1" smtClean="0"/>
              <a:t>Haganah</a:t>
            </a:r>
            <a:r>
              <a:rPr lang="en-US" dirty="0" smtClean="0"/>
              <a:t>, their continued present meant the land was permanently “settled”</a:t>
            </a:r>
          </a:p>
          <a:p>
            <a:r>
              <a:rPr lang="en-US" dirty="0" smtClean="0"/>
              <a:t>While UN sought desperately for a solution, Ben </a:t>
            </a:r>
            <a:r>
              <a:rPr lang="en-US" dirty="0" err="1" smtClean="0"/>
              <a:t>Gurion</a:t>
            </a:r>
            <a:r>
              <a:rPr lang="en-US" dirty="0" smtClean="0"/>
              <a:t> and members of the National Council of the Jewish State in Palestine gathered in Tel Aviv and </a:t>
            </a:r>
            <a:r>
              <a:rPr lang="en-US" b="1" dirty="0" smtClean="0"/>
              <a:t>declared Israel an independent state </a:t>
            </a:r>
            <a:r>
              <a:rPr lang="en-US" dirty="0" smtClean="0"/>
              <a:t>on </a:t>
            </a:r>
            <a:r>
              <a:rPr lang="en-US" b="1" dirty="0" smtClean="0"/>
              <a:t>May 14, 1948</a:t>
            </a:r>
          </a:p>
          <a:p>
            <a:pPr lvl="1"/>
            <a:r>
              <a:rPr lang="en-US" dirty="0" smtClean="0"/>
              <a:t>within minutes, Truman announced recognition of the new State of Israel</a:t>
            </a:r>
          </a:p>
          <a:p>
            <a:pPr lvl="1"/>
            <a:r>
              <a:rPr lang="en-US" b="1" dirty="0" err="1" smtClean="0"/>
              <a:t>Chaim</a:t>
            </a:r>
            <a:r>
              <a:rPr lang="en-US" b="1" dirty="0" smtClean="0"/>
              <a:t> Weizmann </a:t>
            </a:r>
            <a:r>
              <a:rPr lang="en-US" dirty="0" smtClean="0"/>
              <a:t>was chosen as the first president and </a:t>
            </a:r>
            <a:r>
              <a:rPr lang="en-US" b="1" dirty="0" smtClean="0"/>
              <a:t>David Ben </a:t>
            </a:r>
            <a:r>
              <a:rPr lang="en-US" b="1" dirty="0" err="1" smtClean="0"/>
              <a:t>Gourion</a:t>
            </a:r>
            <a:r>
              <a:rPr lang="en-US" b="1" dirty="0" smtClean="0"/>
              <a:t> </a:t>
            </a:r>
            <a:r>
              <a:rPr lang="en-US" dirty="0" smtClean="0"/>
              <a:t>was the first Prime Minister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First Arab-Israeli War 1948</a:t>
            </a:r>
            <a:endParaRPr lang="en-US" dirty="0"/>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dirty="0" smtClean="0"/>
              <a:t>A friend of the British, King Abdullah of Transjordan was known for moderation but news of the massacre at </a:t>
            </a:r>
            <a:r>
              <a:rPr lang="en-US" dirty="0" err="1" smtClean="0"/>
              <a:t>Deir</a:t>
            </a:r>
            <a:r>
              <a:rPr lang="en-US" dirty="0" smtClean="0"/>
              <a:t> </a:t>
            </a:r>
            <a:r>
              <a:rPr lang="en-US" dirty="0" err="1" smtClean="0"/>
              <a:t>Yassin</a:t>
            </a:r>
            <a:r>
              <a:rPr lang="en-US" dirty="0" smtClean="0"/>
              <a:t> changed his mind</a:t>
            </a:r>
          </a:p>
          <a:p>
            <a:r>
              <a:rPr lang="en-US" dirty="0" smtClean="0"/>
              <a:t>On May 15, 1948, not 24 hours after Israel was declared a nation, he and five other Arab nations declared war on Israel: </a:t>
            </a:r>
          </a:p>
          <a:p>
            <a:pPr lvl="1"/>
            <a:r>
              <a:rPr lang="en-US" dirty="0" smtClean="0"/>
              <a:t>Egypt, Iraq, Jordan, Lebanon, Saudi Arabia, Syria</a:t>
            </a:r>
          </a:p>
          <a:p>
            <a:pPr lvl="1"/>
            <a:r>
              <a:rPr lang="en-US" dirty="0" smtClean="0"/>
              <a:t>combined population of 40 million against some 650,000 Jews in Palestine at the time</a:t>
            </a:r>
          </a:p>
          <a:p>
            <a:r>
              <a:rPr lang="en-US" dirty="0" smtClean="0"/>
              <a:t>For the first time since Jews came to Palestine, they were involved in a life-or-death struggle for their very existence.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Arab-Israeli War 1948</a:t>
            </a:r>
            <a:endParaRPr lang="en-US" dirty="0"/>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dirty="0" smtClean="0"/>
              <a:t>On other hand, both sides poorly equipped, Jews fared better:</a:t>
            </a:r>
          </a:p>
          <a:p>
            <a:pPr lvl="1"/>
            <a:r>
              <a:rPr lang="en-US" dirty="0" err="1" smtClean="0"/>
              <a:t>Haganah</a:t>
            </a:r>
            <a:r>
              <a:rPr lang="en-US" dirty="0" smtClean="0"/>
              <a:t> had 60,000 combatants of which 20,000 were seasoned WWII veterans and 300 British-trained officers</a:t>
            </a:r>
          </a:p>
          <a:p>
            <a:pPr lvl="1"/>
            <a:r>
              <a:rPr lang="en-US" dirty="0" err="1" smtClean="0"/>
              <a:t>Palmach</a:t>
            </a:r>
            <a:r>
              <a:rPr lang="en-US" dirty="0" smtClean="0"/>
              <a:t> had 3,000 specially trained commandos</a:t>
            </a:r>
          </a:p>
          <a:p>
            <a:pPr lvl="1"/>
            <a:r>
              <a:rPr lang="en-US" dirty="0" smtClean="0"/>
              <a:t>combined forces of </a:t>
            </a:r>
            <a:r>
              <a:rPr lang="en-US" dirty="0" err="1" smtClean="0"/>
              <a:t>Irgun</a:t>
            </a:r>
            <a:r>
              <a:rPr lang="en-US" dirty="0" smtClean="0"/>
              <a:t> and </a:t>
            </a:r>
            <a:r>
              <a:rPr lang="en-US" dirty="0" err="1" smtClean="0"/>
              <a:t>Lehi</a:t>
            </a:r>
            <a:r>
              <a:rPr lang="en-US" dirty="0" smtClean="0"/>
              <a:t> (Stern) were less than a thousand</a:t>
            </a:r>
          </a:p>
          <a:p>
            <a:r>
              <a:rPr lang="en-US" dirty="0" smtClean="0"/>
              <a:t>Combined Arab forces numbered a mere 70,000 of inexperienced, poorly led troops with exception of 6,000-member Arab Legion under </a:t>
            </a:r>
            <a:r>
              <a:rPr lang="en-US" dirty="0" err="1" smtClean="0"/>
              <a:t>Glubb</a:t>
            </a:r>
            <a:r>
              <a:rPr lang="en-US" dirty="0" smtClean="0"/>
              <a:t> Pasha</a:t>
            </a:r>
          </a:p>
          <a:p>
            <a:r>
              <a:rPr lang="en-US" dirty="0" smtClean="0"/>
              <a:t>Arabs lacked unified command because of divided interests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Arab-Israeli War 1948</a:t>
            </a:r>
            <a:endParaRPr lang="en-US"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dirty="0" smtClean="0"/>
              <a:t>Abdullah's role in this war became substantial. He saw himself as the "supreme commander of the Arab forces" and "persuaded the Arab League to appoint him" to this position.</a:t>
            </a:r>
          </a:p>
          <a:p>
            <a:pPr lvl="1"/>
            <a:r>
              <a:rPr lang="en-US" dirty="0" smtClean="0"/>
              <a:t>Through his leadership, the Arabs fought the 1948 war to meet Abdullah's political goals.</a:t>
            </a:r>
            <a:endParaRPr lang="en-US" baseline="30000" dirty="0" smtClean="0"/>
          </a:p>
          <a:p>
            <a:pPr lvl="1"/>
            <a:r>
              <a:rPr lang="en-US" dirty="0" smtClean="0"/>
              <a:t>Hostile towards Palestinian nationalism, Abdullah wished to annex as much of Palestine as possible but was willing to compromise. He supported partition plan</a:t>
            </a:r>
          </a:p>
          <a:p>
            <a:r>
              <a:rPr lang="en-US" dirty="0" smtClean="0"/>
              <a:t>King </a:t>
            </a:r>
            <a:r>
              <a:rPr lang="en-US" dirty="0" err="1" smtClean="0"/>
              <a:t>Farouq</a:t>
            </a:r>
            <a:r>
              <a:rPr lang="en-US" dirty="0" smtClean="0"/>
              <a:t> of Egypt was anxious to prevent Abdullah from being seen as the main champion in Palestine</a:t>
            </a:r>
          </a:p>
          <a:p>
            <a:pPr lvl="1"/>
            <a:r>
              <a:rPr lang="en-US" dirty="0" smtClean="0"/>
              <a:t>he wished to annex southern portions of Palestine for Egypt</a:t>
            </a:r>
          </a:p>
          <a:p>
            <a:r>
              <a:rPr lang="en-US" dirty="0" err="1" smtClean="0"/>
              <a:t>Nuri</a:t>
            </a:r>
            <a:r>
              <a:rPr lang="en-US" dirty="0" smtClean="0"/>
              <a:t> as-Said, the strongman of Iraq, had ambitions for bringing the entire Fertile Crescent under Iraqi leadership.</a:t>
            </a:r>
            <a:endParaRPr lang="en-US" baseline="30000" dirty="0" smtClean="0"/>
          </a:p>
          <a:p>
            <a:r>
              <a:rPr lang="en-US" dirty="0" smtClean="0"/>
              <a:t>Both Syria and Lebanon wished to take certain areas of northern Palestine</a:t>
            </a:r>
          </a:p>
          <a:p>
            <a:r>
              <a:rPr lang="en-US" dirty="0" smtClean="0"/>
              <a:t>all shared a disdain for al-</a:t>
            </a:r>
            <a:r>
              <a:rPr lang="en-US" dirty="0" err="1" smtClean="0"/>
              <a:t>Huayni</a:t>
            </a:r>
            <a:r>
              <a:rPr lang="en-US" dirty="0" smtClean="0"/>
              <a:t> who wished to set up an Arab state and mutual distrust of each other</a:t>
            </a:r>
          </a:p>
          <a:p>
            <a:r>
              <a:rPr lang="en-US" dirty="0" smtClean="0"/>
              <a:t>The Arab League blocked recruitment to al-</a:t>
            </a:r>
            <a:r>
              <a:rPr lang="en-US" dirty="0" err="1" smtClean="0"/>
              <a:t>Husayni's</a:t>
            </a:r>
            <a:r>
              <a:rPr lang="en-US" dirty="0" smtClean="0"/>
              <a:t> forces,</a:t>
            </a:r>
            <a:r>
              <a:rPr lang="en-US" baseline="30000" dirty="0" smtClean="0"/>
              <a:t> </a:t>
            </a:r>
            <a:r>
              <a:rPr lang="en-US" dirty="0" smtClean="0"/>
              <a:t>which collapsed following the death of his most charismatic commander, his cousin </a:t>
            </a:r>
            <a:r>
              <a:rPr lang="en-US" dirty="0" err="1" smtClean="0"/>
              <a:t>Abd</a:t>
            </a:r>
            <a:r>
              <a:rPr lang="en-US" dirty="0" smtClean="0"/>
              <a:t> al-Qadir al-</a:t>
            </a:r>
            <a:r>
              <a:rPr lang="en-US" dirty="0" err="1" smtClean="0"/>
              <a:t>Husayni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Arab-Israeli War 1948</a:t>
            </a:r>
            <a:endParaRPr lang="en-US" dirty="0"/>
          </a:p>
        </p:txBody>
      </p:sp>
      <p:sp>
        <p:nvSpPr>
          <p:cNvPr id="3" name="Content Placeholder 2"/>
          <p:cNvSpPr>
            <a:spLocks noGrp="1"/>
          </p:cNvSpPr>
          <p:nvPr>
            <p:ph idx="1"/>
          </p:nvPr>
        </p:nvSpPr>
        <p:spPr>
          <a:xfrm>
            <a:off x="0" y="838200"/>
            <a:ext cx="9144000" cy="6019800"/>
          </a:xfrm>
        </p:spPr>
        <p:txBody>
          <a:bodyPr>
            <a:normAutofit fontScale="85000" lnSpcReduction="20000"/>
          </a:bodyPr>
          <a:lstStyle/>
          <a:p>
            <a:r>
              <a:rPr lang="en-US" dirty="0" smtClean="0"/>
              <a:t>First phase of the war did not go well for Israel</a:t>
            </a:r>
          </a:p>
          <a:p>
            <a:pPr lvl="1"/>
            <a:r>
              <a:rPr lang="en-US" dirty="0" smtClean="0"/>
              <a:t>Egyptian troops, joined by large number of volunteers from Muslim Brotherhood invaded from the south taking the Negev</a:t>
            </a:r>
          </a:p>
          <a:p>
            <a:pPr lvl="1"/>
            <a:r>
              <a:rPr lang="en-US" dirty="0" smtClean="0"/>
              <a:t>WWII vintage Egyptian planes took to skies with impunity first few weeks and bombed Tel Aviv</a:t>
            </a:r>
          </a:p>
          <a:p>
            <a:pPr lvl="1"/>
            <a:r>
              <a:rPr lang="en-US" dirty="0" smtClean="0"/>
              <a:t>Jordanian Arab Legion took East Jerusalem </a:t>
            </a:r>
          </a:p>
          <a:p>
            <a:pPr lvl="1"/>
            <a:r>
              <a:rPr lang="en-US" dirty="0" smtClean="0"/>
              <a:t>Iraqi soldiers pushed into the north 15 miles from Haifa</a:t>
            </a:r>
          </a:p>
          <a:p>
            <a:r>
              <a:rPr lang="en-US" dirty="0" smtClean="0"/>
              <a:t>A cease fire was imposed on the Arabs and Jews by the UN on June 11, 1948, it lasted 4 weeks, which included arms embargo and restriction on reinforcement</a:t>
            </a:r>
          </a:p>
          <a:p>
            <a:pPr lvl="1"/>
            <a:r>
              <a:rPr lang="en-US" dirty="0" smtClean="0"/>
              <a:t> The Israeli Defense Forces were able to acquire weapons from Czechoslovakia as well as improve training of forces and reorganization of the army during this time</a:t>
            </a:r>
          </a:p>
          <a:p>
            <a:pPr lvl="1"/>
            <a:r>
              <a:rPr lang="en-US" dirty="0" smtClean="0"/>
              <a:t>Israel increased troop strength from 30,000 to 65,000</a:t>
            </a:r>
          </a:p>
          <a:p>
            <a:pPr lvl="1"/>
            <a:r>
              <a:rPr lang="en-US" dirty="0" smtClean="0"/>
              <a:t>Jewish pilots from America flew in B-17 bombers and British </a:t>
            </a:r>
            <a:r>
              <a:rPr lang="en-US" dirty="0" err="1" smtClean="0"/>
              <a:t>Beaufighters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Arab Legion</a:t>
            </a:r>
            <a:endParaRPr lang="en-US" dirty="0"/>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dirty="0" smtClean="0"/>
              <a:t>During the 1948 Arab–Israeli War the Arab legion was considered the strongest Arab army involved in the war. </a:t>
            </a:r>
            <a:r>
              <a:rPr lang="en-US" dirty="0" err="1" smtClean="0"/>
              <a:t>Glubb</a:t>
            </a:r>
            <a:r>
              <a:rPr lang="en-US" dirty="0" smtClean="0"/>
              <a:t> led the Arab Legion across Jordan to occupy the West Bank. Despite some negotiation and understanding between the Jewish Agency and King Abdullah, severe fighting took place in </a:t>
            </a:r>
            <a:r>
              <a:rPr lang="en-US" dirty="0" err="1" smtClean="0">
                <a:hlinkClick r:id="rId2" action="ppaction://hlinkfile" tooltip="Kfar Etzion"/>
              </a:rPr>
              <a:t>Kfar</a:t>
            </a:r>
            <a:r>
              <a:rPr lang="en-US" dirty="0" smtClean="0">
                <a:hlinkClick r:id="rId2" action="ppaction://hlinkfile" tooltip="Kfar Etzion"/>
              </a:rPr>
              <a:t> </a:t>
            </a:r>
            <a:r>
              <a:rPr lang="en-US" dirty="0" err="1" smtClean="0">
                <a:hlinkClick r:id="rId2" action="ppaction://hlinkfile" tooltip="Kfar Etzion"/>
              </a:rPr>
              <a:t>Etzion</a:t>
            </a:r>
            <a:r>
              <a:rPr lang="en-US" dirty="0" smtClean="0"/>
              <a:t>, Jerusalem and </a:t>
            </a:r>
            <a:r>
              <a:rPr lang="en-US" dirty="0" err="1" smtClean="0">
                <a:hlinkClick r:id="rId3" action="ppaction://hlinkfile" tooltip="Battle of Latrun"/>
              </a:rPr>
              <a:t>Latrun</a:t>
            </a:r>
            <a:r>
              <a:rPr lang="en-US" dirty="0" smtClean="0"/>
              <a:t>. </a:t>
            </a:r>
          </a:p>
          <a:p>
            <a:r>
              <a:rPr lang="en-US" dirty="0" err="1" smtClean="0"/>
              <a:t>Rumours</a:t>
            </a:r>
            <a:r>
              <a:rPr lang="en-US" dirty="0" smtClean="0"/>
              <a:t> that Abdullah was once again in contact with the Jewish leaders further damaged his standing in the Arab world. His many critics suggested that he was prepared to compromise the Arab claim to the whole of Palestine as long as he could acquire part of Palestine for himself. 'The internecine struggles of the Arabs,' reported </a:t>
            </a:r>
            <a:r>
              <a:rPr lang="en-US" dirty="0" err="1" smtClean="0"/>
              <a:t>Glubb</a:t>
            </a:r>
            <a:r>
              <a:rPr lang="en-US" dirty="0" smtClean="0"/>
              <a:t>, 'are more in the minds of Arab politicians than the struggle against the Jews. </a:t>
            </a:r>
            <a:r>
              <a:rPr lang="en-US" dirty="0" err="1" smtClean="0"/>
              <a:t>Azzam</a:t>
            </a:r>
            <a:r>
              <a:rPr lang="en-US" dirty="0" smtClean="0"/>
              <a:t> Pasha, the </a:t>
            </a:r>
            <a:r>
              <a:rPr lang="en-US" i="1" dirty="0" smtClean="0"/>
              <a:t>mufti</a:t>
            </a:r>
            <a:r>
              <a:rPr lang="en-US" dirty="0" smtClean="0"/>
              <a:t> and the Syrian government would sooner see the Jews get the whole of Palestine than that King Abdullah should benefit.'</a:t>
            </a:r>
          </a:p>
          <a:p>
            <a:r>
              <a:rPr lang="en-US" dirty="0" err="1" smtClean="0"/>
              <a:t>Glubb</a:t>
            </a:r>
            <a:r>
              <a:rPr lang="en-US" dirty="0" smtClean="0"/>
              <a:t> remained in charge of the </a:t>
            </a:r>
            <a:r>
              <a:rPr lang="en-US" dirty="0" err="1" smtClean="0"/>
              <a:t>defence</a:t>
            </a:r>
            <a:r>
              <a:rPr lang="en-US" dirty="0" smtClean="0"/>
              <a:t> of the West Bank following the armistice in March 1949, and as the commander of the Arab Legion until 1 March 1956, when he was dismissed by King Hussein who wanted to distance himself from the British and disprove the contention of Arab nationalists that </a:t>
            </a:r>
            <a:r>
              <a:rPr lang="en-US" dirty="0" err="1" smtClean="0"/>
              <a:t>Glubb</a:t>
            </a:r>
            <a:r>
              <a:rPr lang="en-US" dirty="0" smtClean="0"/>
              <a:t> was the actual ruler of Jordan. </a:t>
            </a:r>
          </a:p>
          <a:p>
            <a:r>
              <a:rPr lang="en-US" dirty="0" smtClean="0"/>
              <a:t>Despite his decommission, which was forced upon him by public opinion, he remained a close friend of the king.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le:1948-Jordanian artillery shelling Jerusalem.jpg">
            <a:hlinkClick r:id="rId2"/>
          </p:cNvPr>
          <p:cNvPicPr>
            <a:picLocks noChangeAspect="1" noChangeArrowheads="1"/>
          </p:cNvPicPr>
          <p:nvPr/>
        </p:nvPicPr>
        <p:blipFill>
          <a:blip r:embed="rId3"/>
          <a:srcRect/>
          <a:stretch>
            <a:fillRect/>
          </a:stretch>
        </p:blipFill>
        <p:spPr bwMode="auto">
          <a:xfrm>
            <a:off x="0" y="-1"/>
            <a:ext cx="4495800" cy="3108525"/>
          </a:xfrm>
          <a:prstGeom prst="rect">
            <a:avLst/>
          </a:prstGeom>
          <a:noFill/>
        </p:spPr>
      </p:pic>
      <p:sp>
        <p:nvSpPr>
          <p:cNvPr id="3" name="TextBox 2"/>
          <p:cNvSpPr txBox="1"/>
          <p:nvPr/>
        </p:nvSpPr>
        <p:spPr>
          <a:xfrm>
            <a:off x="0" y="3200400"/>
            <a:ext cx="4495800" cy="369332"/>
          </a:xfrm>
          <a:prstGeom prst="rect">
            <a:avLst/>
          </a:prstGeom>
          <a:noFill/>
        </p:spPr>
        <p:txBody>
          <a:bodyPr wrap="square" rtlCol="0">
            <a:spAutoFit/>
          </a:bodyPr>
          <a:lstStyle/>
          <a:p>
            <a:r>
              <a:rPr lang="en-US" dirty="0" smtClean="0"/>
              <a:t>Jordanian Artillery Fire Over Jerusalem 1948</a:t>
            </a:r>
            <a:endParaRPr lang="en-US" dirty="0"/>
          </a:p>
        </p:txBody>
      </p:sp>
      <p:pic>
        <p:nvPicPr>
          <p:cNvPr id="39940" name="Picture 4" descr="http://upload.wikimedia.org/wikipedia/commons/1/1d/Egyptian_Plane_TA_1948.jpg"/>
          <p:cNvPicPr>
            <a:picLocks noChangeAspect="1" noChangeArrowheads="1"/>
          </p:cNvPicPr>
          <p:nvPr/>
        </p:nvPicPr>
        <p:blipFill>
          <a:blip r:embed="rId4"/>
          <a:srcRect/>
          <a:stretch>
            <a:fillRect/>
          </a:stretch>
        </p:blipFill>
        <p:spPr bwMode="auto">
          <a:xfrm>
            <a:off x="4468779" y="0"/>
            <a:ext cx="4675221" cy="3124200"/>
          </a:xfrm>
          <a:prstGeom prst="rect">
            <a:avLst/>
          </a:prstGeom>
          <a:noFill/>
        </p:spPr>
      </p:pic>
      <p:sp>
        <p:nvSpPr>
          <p:cNvPr id="5" name="TextBox 4"/>
          <p:cNvSpPr txBox="1"/>
          <p:nvPr/>
        </p:nvSpPr>
        <p:spPr>
          <a:xfrm>
            <a:off x="4495800" y="3276600"/>
            <a:ext cx="4648200" cy="369332"/>
          </a:xfrm>
          <a:prstGeom prst="rect">
            <a:avLst/>
          </a:prstGeom>
          <a:noFill/>
        </p:spPr>
        <p:txBody>
          <a:bodyPr wrap="square" rtlCol="0">
            <a:spAutoFit/>
          </a:bodyPr>
          <a:lstStyle/>
          <a:p>
            <a:r>
              <a:rPr lang="en-US" dirty="0" smtClean="0"/>
              <a:t>Egyptian Spitfire Shot Down Over  Tel Aviv</a:t>
            </a:r>
            <a:endParaRPr lang="en-US" dirty="0"/>
          </a:p>
        </p:txBody>
      </p:sp>
      <p:pic>
        <p:nvPicPr>
          <p:cNvPr id="39944" name="Picture 8" descr="http://cache.boston.com/resize/bonzai-fba/Globe_Photo/2008/05/16/1210977024_4989/539w.jpg"/>
          <p:cNvPicPr>
            <a:picLocks noChangeAspect="1" noChangeArrowheads="1"/>
          </p:cNvPicPr>
          <p:nvPr/>
        </p:nvPicPr>
        <p:blipFill>
          <a:blip r:embed="rId5"/>
          <a:srcRect/>
          <a:stretch>
            <a:fillRect/>
          </a:stretch>
        </p:blipFill>
        <p:spPr bwMode="auto">
          <a:xfrm>
            <a:off x="1" y="3924796"/>
            <a:ext cx="4343399" cy="2933204"/>
          </a:xfrm>
          <a:prstGeom prst="rect">
            <a:avLst/>
          </a:prstGeom>
          <a:noFill/>
        </p:spPr>
      </p:pic>
      <p:pic>
        <p:nvPicPr>
          <p:cNvPr id="39946" name="Picture 10" descr="http://4.bp.blogspot.com/_FvVlwA_xY4U/S6ltZypxW6I/AAAAAAAAAB4/_Pn8aimAV1o/s400/Arab_volunteers.jpg"/>
          <p:cNvPicPr>
            <a:picLocks noChangeAspect="1" noChangeArrowheads="1"/>
          </p:cNvPicPr>
          <p:nvPr/>
        </p:nvPicPr>
        <p:blipFill>
          <a:blip r:embed="rId6"/>
          <a:srcRect/>
          <a:stretch>
            <a:fillRect/>
          </a:stretch>
        </p:blipFill>
        <p:spPr bwMode="auto">
          <a:xfrm>
            <a:off x="4648200" y="3785615"/>
            <a:ext cx="4267200" cy="307238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Arab-Israeli War 1948</a:t>
            </a:r>
            <a:endParaRPr lang="en-US" dirty="0"/>
          </a:p>
        </p:txBody>
      </p:sp>
      <p:sp>
        <p:nvSpPr>
          <p:cNvPr id="3" name="Content Placeholder 2"/>
          <p:cNvSpPr>
            <a:spLocks noGrp="1"/>
          </p:cNvSpPr>
          <p:nvPr>
            <p:ph sz="half" idx="1"/>
          </p:nvPr>
        </p:nvSpPr>
        <p:spPr>
          <a:xfrm>
            <a:off x="0" y="1143000"/>
            <a:ext cx="9144000" cy="2209801"/>
          </a:xfrm>
        </p:spPr>
        <p:txBody>
          <a:bodyPr>
            <a:normAutofit fontScale="85000" lnSpcReduction="10000"/>
          </a:bodyPr>
          <a:lstStyle/>
          <a:p>
            <a:r>
              <a:rPr lang="en-US" dirty="0" smtClean="0"/>
              <a:t>UN Negotiator </a:t>
            </a:r>
            <a:r>
              <a:rPr lang="en-US" b="1" dirty="0" smtClean="0"/>
              <a:t>Count </a:t>
            </a:r>
            <a:r>
              <a:rPr lang="en-US" b="1" dirty="0" err="1" smtClean="0"/>
              <a:t>Folke</a:t>
            </a:r>
            <a:r>
              <a:rPr lang="en-US" b="1" dirty="0" smtClean="0"/>
              <a:t> Bernadotte </a:t>
            </a:r>
            <a:r>
              <a:rPr lang="en-US" dirty="0" smtClean="0"/>
              <a:t>of Sweden tried to negotiate a truce. His proposal to unify Jordan and Palestine in one Arab state and maintain Jewish </a:t>
            </a:r>
            <a:r>
              <a:rPr lang="en-US" dirty="0" err="1" smtClean="0"/>
              <a:t>atonomy</a:t>
            </a:r>
            <a:r>
              <a:rPr lang="en-US" dirty="0" smtClean="0"/>
              <a:t> in another state was rejected by both Jews and Arabs</a:t>
            </a:r>
          </a:p>
          <a:p>
            <a:r>
              <a:rPr lang="en-US" dirty="0" smtClean="0"/>
              <a:t>Fighting resumed on July 9. This time Israel made considerable gains. Now Jerusalem was split down middle by barbed wire fence</a:t>
            </a:r>
            <a:endParaRPr lang="en-US" dirty="0"/>
          </a:p>
        </p:txBody>
      </p:sp>
      <p:sp>
        <p:nvSpPr>
          <p:cNvPr id="4" name="Content Placeholder 3"/>
          <p:cNvSpPr>
            <a:spLocks noGrp="1"/>
          </p:cNvSpPr>
          <p:nvPr>
            <p:ph sz="half" idx="2"/>
          </p:nvPr>
        </p:nvSpPr>
        <p:spPr>
          <a:xfrm>
            <a:off x="2743200" y="3352800"/>
            <a:ext cx="6400800" cy="3505200"/>
          </a:xfrm>
        </p:spPr>
        <p:txBody>
          <a:bodyPr>
            <a:normAutofit fontScale="85000" lnSpcReduction="10000"/>
          </a:bodyPr>
          <a:lstStyle/>
          <a:p>
            <a:r>
              <a:rPr lang="en-US" dirty="0" smtClean="0"/>
              <a:t>Fighting lasted only ten days but Israel managed to regain lower Galilee, secure a corridor between Jerusalem and Tel Aviv.</a:t>
            </a:r>
          </a:p>
          <a:p>
            <a:r>
              <a:rPr lang="en-US" dirty="0" smtClean="0"/>
              <a:t>Israeli planes bombed Damascus for the first time bringing the war to the Arabs home country</a:t>
            </a:r>
          </a:p>
          <a:p>
            <a:r>
              <a:rPr lang="en-US" dirty="0" smtClean="0"/>
              <a:t>The UN imposed a second cease fire on July 19</a:t>
            </a:r>
          </a:p>
          <a:p>
            <a:r>
              <a:rPr lang="en-US" dirty="0" smtClean="0"/>
              <a:t>Again Israel built up forces while the Arabs had more difficulty doing so.</a:t>
            </a:r>
            <a:endParaRPr lang="en-US" dirty="0"/>
          </a:p>
        </p:txBody>
      </p:sp>
      <p:pic>
        <p:nvPicPr>
          <p:cNvPr id="46082" name="Picture 2" descr="File:Folke-Bernadotte.jpg">
            <a:hlinkClick r:id="rId2"/>
          </p:cNvPr>
          <p:cNvPicPr>
            <a:picLocks noChangeAspect="1" noChangeArrowheads="1"/>
          </p:cNvPicPr>
          <p:nvPr/>
        </p:nvPicPr>
        <p:blipFill>
          <a:blip r:embed="rId3"/>
          <a:srcRect/>
          <a:stretch>
            <a:fillRect/>
          </a:stretch>
        </p:blipFill>
        <p:spPr bwMode="auto">
          <a:xfrm>
            <a:off x="0" y="3333749"/>
            <a:ext cx="2752725" cy="35242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Haj</a:t>
            </a:r>
            <a:r>
              <a:rPr lang="en-US" dirty="0" smtClean="0"/>
              <a:t> </a:t>
            </a:r>
            <a:r>
              <a:rPr lang="en-US" dirty="0" err="1" smtClean="0"/>
              <a:t>Amin</a:t>
            </a:r>
            <a:r>
              <a:rPr lang="en-US" dirty="0" smtClean="0"/>
              <a:t> al-</a:t>
            </a:r>
            <a:r>
              <a:rPr lang="en-US" dirty="0" err="1" smtClean="0"/>
              <a:t>Husayni</a:t>
            </a:r>
            <a:endParaRPr lang="en-US" dirty="0"/>
          </a:p>
        </p:txBody>
      </p:sp>
      <p:sp>
        <p:nvSpPr>
          <p:cNvPr id="3" name="Content Placeholder 2"/>
          <p:cNvSpPr>
            <a:spLocks noGrp="1"/>
          </p:cNvSpPr>
          <p:nvPr>
            <p:ph idx="1"/>
          </p:nvPr>
        </p:nvSpPr>
        <p:spPr>
          <a:xfrm>
            <a:off x="228600" y="1066800"/>
            <a:ext cx="8686800" cy="5791200"/>
          </a:xfrm>
        </p:spPr>
        <p:txBody>
          <a:bodyPr>
            <a:normAutofit fontScale="55000" lnSpcReduction="20000"/>
          </a:bodyPr>
          <a:lstStyle/>
          <a:p>
            <a:r>
              <a:rPr lang="en-US" dirty="0" smtClean="0"/>
              <a:t>was the chief organizer of the 1936 general strike (calling for the nonpayment of taxes, shutting down of municipal councils, an end to Jewish immigration, a ban on land sales to Jews, and national independence which resulted Great Revolt against British authority that lasted from 1936-39; was consequently removed by the British from the post of SMC Pres.; escaped a British attempt to arrest him in July 1937, taking refuge at the </a:t>
            </a:r>
            <a:r>
              <a:rPr lang="en-US" dirty="0" err="1" smtClean="0"/>
              <a:t>Haram</a:t>
            </a:r>
            <a:r>
              <a:rPr lang="en-US" dirty="0" smtClean="0"/>
              <a:t> Ash-Sharif until mid-Oct., then he – disguised as a woman – escaped to Lebanon; </a:t>
            </a:r>
          </a:p>
          <a:p>
            <a:r>
              <a:rPr lang="en-US" dirty="0" smtClean="0"/>
              <a:t>reconstituted the Arab Higher Committee (which the British had declared illegal) and ran the national leadership from exile; also raised funds to improve and restore the Dome of the Rock Mosque in Jerusalem; </a:t>
            </a:r>
          </a:p>
          <a:p>
            <a:r>
              <a:rPr lang="en-US" dirty="0" smtClean="0"/>
              <a:t>established contacts with the Nazis in Germany, where he was welcomed as a leader of anti-British nationalism and met Adolf Hitler in Berlin in 1941; </a:t>
            </a:r>
          </a:p>
          <a:p>
            <a:r>
              <a:rPr lang="en-US" dirty="0" smtClean="0"/>
              <a:t>was named a local leader of the Muslim Brotherhood after its establishment in Jerusalem in the mid-1940s by followers of Hassan Al-</a:t>
            </a:r>
            <a:r>
              <a:rPr lang="en-US" dirty="0" err="1" smtClean="0"/>
              <a:t>Banna</a:t>
            </a:r>
            <a:r>
              <a:rPr lang="en-US" dirty="0" smtClean="0"/>
              <a:t>, who founded the Brotherhood in Egypt in 1928; </a:t>
            </a:r>
          </a:p>
          <a:p>
            <a:r>
              <a:rPr lang="en-US" dirty="0" smtClean="0"/>
              <a:t>after the war tried to regain control of Palestine from his Egyptian exile from March 1946 and fought against the 1947 Partition Plan; </a:t>
            </a:r>
          </a:p>
          <a:p>
            <a:r>
              <a:rPr lang="en-US" dirty="0" smtClean="0"/>
              <a:t>was elected Pres. </a:t>
            </a:r>
            <a:r>
              <a:rPr lang="en-US" i="1" dirty="0" smtClean="0"/>
              <a:t>in absentia</a:t>
            </a:r>
            <a:r>
              <a:rPr lang="en-US" dirty="0" smtClean="0"/>
              <a:t> of the Arab Higher Executive (Fourth Higher Committee of the Arab League); was declared Pres. of the All-Palestine Government, which was set up by the first Palestinian National Council on 1 Oct. 1948 in Gaza and which declared an independent Palestinian state</a:t>
            </a:r>
          </a:p>
          <a:p>
            <a:r>
              <a:rPr lang="en-US" dirty="0" smtClean="0"/>
              <a:t>Al-</a:t>
            </a:r>
            <a:r>
              <a:rPr lang="en-US" dirty="0" err="1" smtClean="0"/>
              <a:t>Husseini's</a:t>
            </a:r>
            <a:r>
              <a:rPr lang="en-US" dirty="0" smtClean="0"/>
              <a:t> tactics, his abuse of power to punish other clans, and the killing of 'traitors', alienated many Palestinian Arabs.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le:LyddaAirportCapture.png">
            <a:hlinkClick r:id="rId2"/>
          </p:cNvPr>
          <p:cNvPicPr>
            <a:picLocks noChangeAspect="1" noChangeArrowheads="1"/>
          </p:cNvPicPr>
          <p:nvPr/>
        </p:nvPicPr>
        <p:blipFill>
          <a:blip r:embed="rId3"/>
          <a:srcRect/>
          <a:stretch>
            <a:fillRect/>
          </a:stretch>
        </p:blipFill>
        <p:spPr bwMode="auto">
          <a:xfrm>
            <a:off x="0" y="762000"/>
            <a:ext cx="9149716" cy="6096000"/>
          </a:xfrm>
          <a:prstGeom prst="rect">
            <a:avLst/>
          </a:prstGeom>
          <a:noFill/>
        </p:spPr>
      </p:pic>
      <p:sp>
        <p:nvSpPr>
          <p:cNvPr id="3" name="Title 2"/>
          <p:cNvSpPr>
            <a:spLocks noGrp="1"/>
          </p:cNvSpPr>
          <p:nvPr>
            <p:ph type="title"/>
          </p:nvPr>
        </p:nvSpPr>
        <p:spPr/>
        <p:txBody>
          <a:bodyPr>
            <a:normAutofit fontScale="90000"/>
          </a:bodyPr>
          <a:lstStyle/>
          <a:p>
            <a:r>
              <a:rPr lang="en-US" dirty="0" smtClean="0"/>
              <a:t>Israeli Armored Vehicles at Airport After the Capture of </a:t>
            </a:r>
            <a:r>
              <a:rPr lang="en-US" dirty="0" err="1" smtClean="0"/>
              <a:t>Lydda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Arab Forces Surrender at </a:t>
            </a:r>
            <a:r>
              <a:rPr lang="en-US" dirty="0" err="1" smtClean="0"/>
              <a:t>Ramla</a:t>
            </a:r>
            <a:endParaRPr lang="en-US" dirty="0"/>
          </a:p>
        </p:txBody>
      </p:sp>
      <p:pic>
        <p:nvPicPr>
          <p:cNvPr id="44034" name="Picture 2" descr="File:Ramla prisoners of war, July 12-13, 1948.png">
            <a:hlinkClick r:id="rId2"/>
          </p:cNvPr>
          <p:cNvPicPr>
            <a:picLocks noChangeAspect="1" noChangeArrowheads="1"/>
          </p:cNvPicPr>
          <p:nvPr/>
        </p:nvPicPr>
        <p:blipFill>
          <a:blip r:embed="rId3"/>
          <a:srcRect/>
          <a:stretch>
            <a:fillRect/>
          </a:stretch>
        </p:blipFill>
        <p:spPr bwMode="auto">
          <a:xfrm>
            <a:off x="0" y="617219"/>
            <a:ext cx="9144000" cy="624078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Arab-Israeli War 1948</a:t>
            </a:r>
            <a:endParaRPr lang="en-US" dirty="0"/>
          </a:p>
        </p:txBody>
      </p:sp>
      <p:sp>
        <p:nvSpPr>
          <p:cNvPr id="3" name="Content Placeholder 2"/>
          <p:cNvSpPr>
            <a:spLocks noGrp="1"/>
          </p:cNvSpPr>
          <p:nvPr>
            <p:ph sz="half" idx="1"/>
          </p:nvPr>
        </p:nvSpPr>
        <p:spPr>
          <a:xfrm>
            <a:off x="0" y="762000"/>
            <a:ext cx="9144000" cy="3276600"/>
          </a:xfrm>
        </p:spPr>
        <p:txBody>
          <a:bodyPr>
            <a:normAutofit fontScale="85000" lnSpcReduction="20000"/>
          </a:bodyPr>
          <a:lstStyle/>
          <a:p>
            <a:r>
              <a:rPr lang="en-US" dirty="0" smtClean="0"/>
              <a:t>Count Bernadotte was still working to negotiate a truce when he was killed by </a:t>
            </a:r>
            <a:r>
              <a:rPr lang="en-US" dirty="0" err="1" smtClean="0"/>
              <a:t>Sternist’s</a:t>
            </a:r>
            <a:r>
              <a:rPr lang="en-US" dirty="0" smtClean="0"/>
              <a:t> bullet on Sept 17, 1948</a:t>
            </a:r>
          </a:p>
          <a:p>
            <a:r>
              <a:rPr lang="en-US" dirty="0" smtClean="0"/>
              <a:t>Fighting resumed for third time in the end of September. By October 31, Israelis gained air superiority and were able to push the  Egyptians out of Negev and the Iraqi/Syrian forces out of Galilee.</a:t>
            </a:r>
          </a:p>
          <a:p>
            <a:r>
              <a:rPr lang="en-US" b="1" dirty="0" smtClean="0"/>
              <a:t>Ralph Bunche </a:t>
            </a:r>
            <a:r>
              <a:rPr lang="en-US" dirty="0" smtClean="0"/>
              <a:t>of UN Secretariat was appointed new negotiator for a truce </a:t>
            </a:r>
          </a:p>
          <a:p>
            <a:r>
              <a:rPr lang="en-US" dirty="0" smtClean="0"/>
              <a:t>At his headquarters on the Island of Rhodes he gathered Arab and Israeli representatives in different rooms (as they refused to sit at the same table)</a:t>
            </a:r>
          </a:p>
        </p:txBody>
      </p:sp>
      <p:sp>
        <p:nvSpPr>
          <p:cNvPr id="4" name="Content Placeholder 3"/>
          <p:cNvSpPr>
            <a:spLocks noGrp="1"/>
          </p:cNvSpPr>
          <p:nvPr>
            <p:ph sz="half" idx="2"/>
          </p:nvPr>
        </p:nvSpPr>
        <p:spPr>
          <a:xfrm>
            <a:off x="2743200" y="3886200"/>
            <a:ext cx="6400800" cy="2971800"/>
          </a:xfrm>
        </p:spPr>
        <p:txBody>
          <a:bodyPr>
            <a:normAutofit fontScale="85000" lnSpcReduction="20000"/>
          </a:bodyPr>
          <a:lstStyle/>
          <a:p>
            <a:r>
              <a:rPr lang="en-US" dirty="0" smtClean="0"/>
              <a:t>He moved from room to room and negotiated the first armistice between Egypt and Israel on Feb 24, 1949</a:t>
            </a:r>
          </a:p>
          <a:p>
            <a:r>
              <a:rPr lang="en-US" dirty="0" smtClean="0"/>
              <a:t>The others followed suit: Lebanon on March 23, Jordan April 3, Syria on July 20</a:t>
            </a:r>
          </a:p>
          <a:p>
            <a:r>
              <a:rPr lang="en-US" dirty="0" smtClean="0"/>
              <a:t>for this Bunche received well-deserved Nobel Peace Prize</a:t>
            </a:r>
          </a:p>
          <a:p>
            <a:r>
              <a:rPr lang="en-US" dirty="0" smtClean="0"/>
              <a:t>Arab Legion still held West Bank &amp; Old Jerusalem</a:t>
            </a:r>
          </a:p>
        </p:txBody>
      </p:sp>
      <p:pic>
        <p:nvPicPr>
          <p:cNvPr id="48130" name="Picture 2" descr="http://www.nndb.com/people/157/000032061/jb_modern_bunche_1_m.jpg"/>
          <p:cNvPicPr>
            <a:picLocks noChangeAspect="1" noChangeArrowheads="1"/>
          </p:cNvPicPr>
          <p:nvPr/>
        </p:nvPicPr>
        <p:blipFill>
          <a:blip r:embed="rId2"/>
          <a:srcRect/>
          <a:stretch>
            <a:fillRect/>
          </a:stretch>
        </p:blipFill>
        <p:spPr bwMode="auto">
          <a:xfrm>
            <a:off x="0" y="4114800"/>
            <a:ext cx="2743200" cy="2743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upload.wikimedia.org/wikipedia/commons/7/7d/1948_arab_israeli_war_-_Oct.jpg"/>
          <p:cNvPicPr>
            <a:picLocks noChangeAspect="1" noChangeArrowheads="1"/>
          </p:cNvPicPr>
          <p:nvPr/>
        </p:nvPicPr>
        <p:blipFill>
          <a:blip r:embed="rId2"/>
          <a:srcRect/>
          <a:stretch>
            <a:fillRect/>
          </a:stretch>
        </p:blipFill>
        <p:spPr bwMode="auto">
          <a:xfrm>
            <a:off x="63500" y="-136524"/>
            <a:ext cx="7099300" cy="713882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Three Unresolved Issues</a:t>
            </a:r>
            <a:endParaRPr lang="en-US" dirty="0"/>
          </a:p>
        </p:txBody>
      </p:sp>
      <p:sp>
        <p:nvSpPr>
          <p:cNvPr id="3" name="Content Placeholder 2"/>
          <p:cNvSpPr>
            <a:spLocks noGrp="1"/>
          </p:cNvSpPr>
          <p:nvPr>
            <p:ph idx="1"/>
          </p:nvPr>
        </p:nvSpPr>
        <p:spPr>
          <a:xfrm>
            <a:off x="0" y="914400"/>
            <a:ext cx="8915400" cy="5943600"/>
          </a:xfrm>
        </p:spPr>
        <p:txBody>
          <a:bodyPr>
            <a:normAutofit fontScale="92500" lnSpcReduction="20000"/>
          </a:bodyPr>
          <a:lstStyle/>
          <a:p>
            <a:r>
              <a:rPr lang="en-US" dirty="0" smtClean="0"/>
              <a:t>No boundaries established by armistice</a:t>
            </a:r>
          </a:p>
          <a:p>
            <a:pPr lvl="1"/>
            <a:r>
              <a:rPr lang="en-US" dirty="0" smtClean="0"/>
              <a:t>UN did not insist that Israel go back to the 1947 partition plan lines</a:t>
            </a:r>
          </a:p>
          <a:p>
            <a:pPr lvl="1"/>
            <a:r>
              <a:rPr lang="en-US" dirty="0" smtClean="0"/>
              <a:t>Israel rapidly settled new lands gained in 1948 war</a:t>
            </a:r>
          </a:p>
          <a:p>
            <a:r>
              <a:rPr lang="en-US" dirty="0" smtClean="0"/>
              <a:t>Jerusalem was divided by barbed wire instead of being international zone</a:t>
            </a:r>
          </a:p>
          <a:p>
            <a:pPr lvl="1"/>
            <a:r>
              <a:rPr lang="en-US" dirty="0" smtClean="0"/>
              <a:t>Israel occupied New Jerusalem and in 1949 proclaimed it to be the new capital and moved the </a:t>
            </a:r>
            <a:r>
              <a:rPr lang="en-US" b="1" i="1" dirty="0" smtClean="0"/>
              <a:t>Knesset</a:t>
            </a:r>
            <a:r>
              <a:rPr lang="en-US" dirty="0" smtClean="0"/>
              <a:t> and other government ministries there</a:t>
            </a:r>
          </a:p>
          <a:p>
            <a:r>
              <a:rPr lang="en-US" dirty="0" smtClean="0"/>
              <a:t>Arab refugees now numbered 750,000</a:t>
            </a:r>
          </a:p>
          <a:p>
            <a:pPr lvl="1"/>
            <a:r>
              <a:rPr lang="en-US" dirty="0" smtClean="0"/>
              <a:t>although UN maintained right of these to return to their lands, Israel has refused.  These were placed in camps in Gaza Strip, Jordan, Lebanon and Syria.</a:t>
            </a:r>
          </a:p>
          <a:p>
            <a:pPr lvl="1"/>
            <a:r>
              <a:rPr lang="en-US" dirty="0" smtClean="0"/>
              <a:t>Israel offered to compensate the Arabs for their losses in exchange for a comprehensive peace treaty with Arab states but the Arabs have refused to do so.</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 of 1948 War</a:t>
            </a:r>
            <a:endParaRPr lang="en-US" dirty="0"/>
          </a:p>
        </p:txBody>
      </p:sp>
      <p:sp>
        <p:nvSpPr>
          <p:cNvPr id="3" name="Content Placeholder 2"/>
          <p:cNvSpPr>
            <a:spLocks noGrp="1"/>
          </p:cNvSpPr>
          <p:nvPr>
            <p:ph idx="1"/>
          </p:nvPr>
        </p:nvSpPr>
        <p:spPr>
          <a:xfrm>
            <a:off x="0" y="1371600"/>
            <a:ext cx="9144000" cy="5486400"/>
          </a:xfrm>
        </p:spPr>
        <p:txBody>
          <a:bodyPr>
            <a:normAutofit fontScale="70000" lnSpcReduction="20000"/>
          </a:bodyPr>
          <a:lstStyle/>
          <a:p>
            <a:r>
              <a:rPr lang="en-US" dirty="0" smtClean="0"/>
              <a:t>The armistice was fatally flawed. The UN did not insist that Israel return to the original partition lines of Resolution 181 and thus failed to define the political and territorial boundaries of the new states in Palestine. </a:t>
            </a:r>
          </a:p>
          <a:p>
            <a:r>
              <a:rPr lang="en-US" dirty="0" smtClean="0"/>
              <a:t>Jordan controlled the West Bank (of the Jordan River) and the Arab sections of Jerusalem and Egypt occupied the Gaza Strip. That was all of the entire former British mandate of Palestine that remained in Arab hands. </a:t>
            </a:r>
          </a:p>
          <a:p>
            <a:r>
              <a:rPr lang="en-US" dirty="0" smtClean="0"/>
              <a:t>This gave Israel 20% more of Palestine than was specified in the original UN Partition Plan (55% + 20% = 75%). </a:t>
            </a:r>
          </a:p>
          <a:p>
            <a:r>
              <a:rPr lang="en-US" dirty="0" smtClean="0"/>
              <a:t>Despite UN insistence that Jerusalem be demilitarized and under international control, in 1949, Israel declared Jerusalem to be their capital and actually moved the legislative body, </a:t>
            </a:r>
            <a:r>
              <a:rPr lang="en-US" i="1" dirty="0" smtClean="0"/>
              <a:t>Knesset</a:t>
            </a:r>
            <a:r>
              <a:rPr lang="en-US" dirty="0" smtClean="0"/>
              <a:t>, and many of the government ministries there. </a:t>
            </a:r>
          </a:p>
          <a:p>
            <a:r>
              <a:rPr lang="en-US" dirty="0" smtClean="0"/>
              <a:t>Thus while the Jordanians controlled the Old City and Bethlehem along with many of the holy shrines of Islam, Christianity and Judaism, the Israelis occupied the larger New Jerusalem, dividing the city.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mondediplo.com/IMG/arton2060.jpg"/>
          <p:cNvPicPr>
            <a:picLocks noChangeAspect="1" noChangeArrowheads="1"/>
          </p:cNvPicPr>
          <p:nvPr/>
        </p:nvPicPr>
        <p:blipFill>
          <a:blip r:embed="rId2"/>
          <a:srcRect/>
          <a:stretch>
            <a:fillRect/>
          </a:stretch>
        </p:blipFill>
        <p:spPr bwMode="auto">
          <a:xfrm>
            <a:off x="0" y="0"/>
            <a:ext cx="5880100" cy="7690068"/>
          </a:xfrm>
          <a:prstGeom prst="rect">
            <a:avLst/>
          </a:prstGeom>
          <a:noFill/>
        </p:spPr>
      </p:pic>
      <p:pic>
        <p:nvPicPr>
          <p:cNvPr id="49156" name="Picture 4" descr="http://upload.wikimedia.org/wikipedia/commons/2/2a/Ink_flag.jpg"/>
          <p:cNvPicPr>
            <a:picLocks noChangeAspect="1" noChangeArrowheads="1"/>
          </p:cNvPicPr>
          <p:nvPr/>
        </p:nvPicPr>
        <p:blipFill>
          <a:blip r:embed="rId3"/>
          <a:srcRect/>
          <a:stretch>
            <a:fillRect/>
          </a:stretch>
        </p:blipFill>
        <p:spPr bwMode="auto">
          <a:xfrm>
            <a:off x="5808438" y="228600"/>
            <a:ext cx="3335562" cy="5029200"/>
          </a:xfrm>
          <a:prstGeom prst="rect">
            <a:avLst/>
          </a:prstGeom>
          <a:noFill/>
        </p:spPr>
      </p:pic>
      <p:sp>
        <p:nvSpPr>
          <p:cNvPr id="4" name="TextBox 3"/>
          <p:cNvSpPr txBox="1"/>
          <p:nvPr/>
        </p:nvSpPr>
        <p:spPr>
          <a:xfrm>
            <a:off x="5943600" y="5410200"/>
            <a:ext cx="3048000" cy="923330"/>
          </a:xfrm>
          <a:prstGeom prst="rect">
            <a:avLst/>
          </a:prstGeom>
          <a:noFill/>
        </p:spPr>
        <p:txBody>
          <a:bodyPr wrap="square" rtlCol="0">
            <a:spAutoFit/>
          </a:bodyPr>
          <a:lstStyle/>
          <a:p>
            <a:r>
              <a:rPr lang="en-US" dirty="0" smtClean="0"/>
              <a:t>Israelis Raise Flag After Capturing Red Sea Port of </a:t>
            </a:r>
            <a:r>
              <a:rPr lang="en-US" dirty="0" err="1" smtClean="0"/>
              <a:t>Eilat</a:t>
            </a:r>
            <a:r>
              <a:rPr lang="en-US" dirty="0" smtClean="0"/>
              <a:t> 1949</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1949 Armistice</a:t>
            </a:r>
            <a:endParaRPr lang="en-US" dirty="0"/>
          </a:p>
        </p:txBody>
      </p:sp>
      <p:sp>
        <p:nvSpPr>
          <p:cNvPr id="3" name="Content Placeholder 2"/>
          <p:cNvSpPr>
            <a:spLocks noGrp="1"/>
          </p:cNvSpPr>
          <p:nvPr>
            <p:ph idx="1"/>
          </p:nvPr>
        </p:nvSpPr>
        <p:spPr>
          <a:xfrm>
            <a:off x="228600" y="1295400"/>
            <a:ext cx="8915400" cy="5334000"/>
          </a:xfrm>
        </p:spPr>
        <p:txBody>
          <a:bodyPr>
            <a:normAutofit fontScale="77500" lnSpcReduction="20000"/>
          </a:bodyPr>
          <a:lstStyle/>
          <a:p>
            <a:r>
              <a:rPr lang="en-US" dirty="0" smtClean="0"/>
              <a:t>What was achieved was that Israel secured her borders and ports and multiplied the amount of land three fold. </a:t>
            </a:r>
          </a:p>
          <a:p>
            <a:r>
              <a:rPr lang="en-US" dirty="0" smtClean="0"/>
              <a:t>With the Sinai, Israel could prevent blockade of the Gulf of Aqaba and the Suez Canal. </a:t>
            </a:r>
          </a:p>
          <a:p>
            <a:r>
              <a:rPr lang="en-US" dirty="0" smtClean="0"/>
              <a:t>The Golan Heights allowed Israel to control the strategic heights commanding Sea of Galilee and upper Jordan River.</a:t>
            </a:r>
            <a:r>
              <a:rPr lang="en-US" baseline="30000" dirty="0" smtClean="0"/>
              <a:t> </a:t>
            </a:r>
            <a:r>
              <a:rPr lang="en-US" baseline="30000" dirty="0" smtClean="0">
                <a:hlinkClick r:id="rId2"/>
              </a:rPr>
              <a:t>[</a:t>
            </a:r>
            <a:r>
              <a:rPr lang="en-US" dirty="0" smtClean="0"/>
              <a:t> </a:t>
            </a:r>
          </a:p>
          <a:p>
            <a:r>
              <a:rPr lang="en-US" dirty="0" smtClean="0"/>
              <a:t>During Armistice talks of 1949, Israel called for the removal of all Syrian forces from the former Palestine territory. </a:t>
            </a:r>
          </a:p>
          <a:p>
            <a:pPr lvl="1"/>
            <a:r>
              <a:rPr lang="en-US" dirty="0" smtClean="0"/>
              <a:t>Syria refused, insisting on an armistice line based not on the 1923 international border but on the military status quo. </a:t>
            </a:r>
          </a:p>
          <a:p>
            <a:pPr lvl="1"/>
            <a:r>
              <a:rPr lang="en-US" dirty="0" smtClean="0"/>
              <a:t>The result was a compromise. </a:t>
            </a:r>
          </a:p>
          <a:p>
            <a:pPr lvl="1"/>
            <a:r>
              <a:rPr lang="en-US" dirty="0" smtClean="0"/>
              <a:t>Under the terms of an armistice signed on July 20, 1949, Syrian forces were to withdraw east of the old Palestine-Syria boundary. </a:t>
            </a:r>
          </a:p>
          <a:p>
            <a:pPr lvl="1"/>
            <a:r>
              <a:rPr lang="en-US" dirty="0" smtClean="0"/>
              <a:t>Israeli forces were to refrain from entering the evacuated areas, which would become a demilitarized zone.</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Palestinian Nationalism</a:t>
            </a:r>
            <a:endParaRPr lang="en-US" dirty="0"/>
          </a:p>
        </p:txBody>
      </p:sp>
      <p:sp>
        <p:nvSpPr>
          <p:cNvPr id="3" name="Content Placeholder 2"/>
          <p:cNvSpPr>
            <a:spLocks noGrp="1"/>
          </p:cNvSpPr>
          <p:nvPr>
            <p:ph idx="1"/>
          </p:nvPr>
        </p:nvSpPr>
        <p:spPr>
          <a:xfrm>
            <a:off x="228600" y="1295400"/>
            <a:ext cx="8915400" cy="5562600"/>
          </a:xfrm>
        </p:spPr>
        <p:txBody>
          <a:bodyPr>
            <a:normAutofit fontScale="70000" lnSpcReduction="20000"/>
          </a:bodyPr>
          <a:lstStyle/>
          <a:p>
            <a:r>
              <a:rPr lang="en-US" dirty="0" smtClean="0"/>
              <a:t> In 1948 the Palestinian Arabs ceased to have any significant geographic identity but this did not diminish Palestinian nationalism. </a:t>
            </a:r>
          </a:p>
          <a:p>
            <a:r>
              <a:rPr lang="en-US" dirty="0" smtClean="0"/>
              <a:t>Before World War I nationalism was identified with the Ottoman Empire </a:t>
            </a:r>
          </a:p>
          <a:p>
            <a:r>
              <a:rPr lang="en-US" dirty="0" smtClean="0"/>
              <a:t>With the demise of the Ottoman Empire in 1918, nationalistic focus shifted to more localized forms: Egyptian, Iraqi, Syrian, Jordanian, Palestinian, etc. </a:t>
            </a:r>
          </a:p>
          <a:p>
            <a:r>
              <a:rPr lang="en-US" dirty="0" smtClean="0"/>
              <a:t>Under the British mandate, Palestinian nationalism was initially expressed with peaceful resistance, then in 1928 radicalization as Arabs faced increasing competition from Jewish settlers.</a:t>
            </a:r>
          </a:p>
          <a:p>
            <a:r>
              <a:rPr lang="en-US" dirty="0" smtClean="0"/>
              <a:t>1936-1939 there was the Arab Revolt with increasing violence, followed by a lull during World War II.</a:t>
            </a:r>
          </a:p>
          <a:p>
            <a:r>
              <a:rPr lang="en-US" dirty="0" smtClean="0"/>
              <a:t> In 1944 through 1948 resistance continued growing into all out civil war.</a:t>
            </a:r>
          </a:p>
          <a:p>
            <a:r>
              <a:rPr lang="en-US" dirty="0" smtClean="0"/>
              <a:t>After 1948, Palestinians entered a “lost” phase characterized by shock and silence until 1952 when </a:t>
            </a:r>
            <a:r>
              <a:rPr lang="en-US" dirty="0" err="1" smtClean="0"/>
              <a:t>Gamal</a:t>
            </a:r>
            <a:r>
              <a:rPr lang="en-US" dirty="0" smtClean="0"/>
              <a:t> Abdul Nasser gave them some sense of identity. Palestinian nationalism lost its geographic focus and became absorbed into a more powerful and encompassing Arab nationalism known as </a:t>
            </a:r>
            <a:r>
              <a:rPr lang="en-US" b="1" i="1" dirty="0" smtClean="0"/>
              <a:t>Pan-Arabism </a:t>
            </a:r>
            <a:r>
              <a:rPr lang="en-US" dirty="0" smtClean="0"/>
              <a:t>whose rallying cry was for the liberation of Palestine.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Struggles in Transjordan in Wake of Arab-Israeli War of 1948</a:t>
            </a:r>
            <a:endParaRPr lang="en-US" dirty="0"/>
          </a:p>
        </p:txBody>
      </p:sp>
      <p:sp>
        <p:nvSpPr>
          <p:cNvPr id="3" name="Content Placeholder 2"/>
          <p:cNvSpPr>
            <a:spLocks noGrp="1"/>
          </p:cNvSpPr>
          <p:nvPr>
            <p:ph idx="1"/>
          </p:nvPr>
        </p:nvSpPr>
        <p:spPr>
          <a:xfrm>
            <a:off x="0" y="1295400"/>
            <a:ext cx="9144000" cy="5562600"/>
          </a:xfrm>
        </p:spPr>
        <p:txBody>
          <a:bodyPr>
            <a:normAutofit fontScale="55000" lnSpcReduction="20000"/>
          </a:bodyPr>
          <a:lstStyle/>
          <a:p>
            <a:r>
              <a:rPr lang="en-US" dirty="0" smtClean="0"/>
              <a:t>On 20 July 1951, rumors were circulating that Lebanon and Jordan were discussing a joint separate peace with Israel.  Abdullah was in Jerusalem to give a eulogy at a funeral and for a prearranged meeting with Jewish diplomats. Abdullah was shot while attending Friday prayers at the Dome of the Rock in the company of his grandson, Prince Hussein. The Palestinian gunman, motivated by fears that the old king would make a separate peace with Israel, fired three fatal bullets into the King's head and chest. Abdullah's grandson, Prince Hussein, was at his side and was hit too. A medal that had been pinned to Hussein's chest at his grandfather's insistence deflected the bullet and saved his life.</a:t>
            </a:r>
          </a:p>
          <a:p>
            <a:r>
              <a:rPr lang="en-US" dirty="0" smtClean="0"/>
              <a:t>Ten conspirators were accused of plotting the assassination and were brought to trial in Amman. The prosecution named Colonel Abdullah el Tell, ex-Military Governor of Jerusalem, and Dr. Musa Abdullah </a:t>
            </a:r>
            <a:r>
              <a:rPr lang="en-US" dirty="0" err="1" smtClean="0"/>
              <a:t>Husseini</a:t>
            </a:r>
            <a:r>
              <a:rPr lang="en-US" dirty="0" smtClean="0"/>
              <a:t> as the chief plotters of "the most dastardly crime Jordan ever witnessed.“</a:t>
            </a:r>
            <a:r>
              <a:rPr lang="en-US" baseline="30000" dirty="0" smtClean="0"/>
              <a:t> </a:t>
            </a:r>
            <a:r>
              <a:rPr lang="en-US" dirty="0" smtClean="0"/>
              <a:t>The Jordanian prosecutor asserted that Col. Tell, who had been living in Cairo since January 1950, had given instructions that the killer, made to act alone, be slain at once afterward to shield the instigators of the crime</a:t>
            </a:r>
            <a:r>
              <a:rPr lang="en-US" b="1" dirty="0" smtClean="0"/>
              <a:t>. Jerusalem sources added that Col. Tell had been in close contact with the former Grand Mufti of Jerusalem, </a:t>
            </a:r>
            <a:r>
              <a:rPr lang="en-US" b="1" dirty="0" err="1" smtClean="0"/>
              <a:t>Amin</a:t>
            </a:r>
            <a:r>
              <a:rPr lang="en-US" b="1" dirty="0" smtClean="0"/>
              <a:t> al-</a:t>
            </a:r>
            <a:r>
              <a:rPr lang="en-US" b="1" dirty="0" err="1" smtClean="0"/>
              <a:t>Husayni</a:t>
            </a:r>
            <a:r>
              <a:rPr lang="en-US" dirty="0" smtClean="0"/>
              <a:t>, and his adherents in Arab Palestine. Tell and Dr. </a:t>
            </a:r>
            <a:r>
              <a:rPr lang="en-US" dirty="0" err="1" smtClean="0"/>
              <a:t>Husseini</a:t>
            </a:r>
            <a:r>
              <a:rPr lang="en-US" dirty="0" smtClean="0"/>
              <a:t>, and three co-conspirators from Jerusalem were sentenced to death. On 6 September 1951 Dr Musa Ali </a:t>
            </a:r>
            <a:r>
              <a:rPr lang="en-US" dirty="0" err="1" smtClean="0"/>
              <a:t>Husseini</a:t>
            </a:r>
            <a:r>
              <a:rPr lang="en-US" dirty="0" smtClean="0"/>
              <a:t>, '</a:t>
            </a:r>
            <a:r>
              <a:rPr lang="en-US" dirty="0" err="1" smtClean="0"/>
              <a:t>Abid</a:t>
            </a:r>
            <a:r>
              <a:rPr lang="en-US" dirty="0" smtClean="0"/>
              <a:t> and </a:t>
            </a:r>
            <a:r>
              <a:rPr lang="en-US" dirty="0" err="1" smtClean="0"/>
              <a:t>Zakariyya</a:t>
            </a:r>
            <a:r>
              <a:rPr lang="en-US" dirty="0" smtClean="0"/>
              <a:t> </a:t>
            </a:r>
            <a:r>
              <a:rPr lang="en-US" dirty="0" err="1" smtClean="0"/>
              <a:t>Ukah</a:t>
            </a:r>
            <a:r>
              <a:rPr lang="en-US" dirty="0" smtClean="0"/>
              <a:t>, and </a:t>
            </a:r>
            <a:r>
              <a:rPr lang="en-US" dirty="0" err="1" smtClean="0"/>
              <a:t>Abd</a:t>
            </a:r>
            <a:r>
              <a:rPr lang="en-US" dirty="0" smtClean="0"/>
              <a:t>-el-</a:t>
            </a:r>
            <a:r>
              <a:rPr lang="en-US" dirty="0" err="1" smtClean="0"/>
              <a:t>Qadir</a:t>
            </a:r>
            <a:r>
              <a:rPr lang="en-US" dirty="0" smtClean="0"/>
              <a:t> </a:t>
            </a:r>
            <a:r>
              <a:rPr lang="en-US" dirty="0" err="1" smtClean="0"/>
              <a:t>Farhat</a:t>
            </a:r>
            <a:r>
              <a:rPr lang="en-US" dirty="0" smtClean="0"/>
              <a:t> were executed by hanging.</a:t>
            </a:r>
          </a:p>
          <a:p>
            <a:r>
              <a:rPr lang="en-US" dirty="0" smtClean="0"/>
              <a:t>Abdullah was succeeded by his son </a:t>
            </a:r>
            <a:r>
              <a:rPr lang="en-US" dirty="0" err="1" smtClean="0">
                <a:hlinkClick r:id="rId2" action="ppaction://hlinkfile" tooltip="Talal of Jordan"/>
              </a:rPr>
              <a:t>Talal</a:t>
            </a:r>
            <a:r>
              <a:rPr lang="en-US" dirty="0" smtClean="0"/>
              <a:t>; however, since </a:t>
            </a:r>
            <a:r>
              <a:rPr lang="en-US" dirty="0" err="1" smtClean="0"/>
              <a:t>Talal</a:t>
            </a:r>
            <a:r>
              <a:rPr lang="en-US" dirty="0" smtClean="0"/>
              <a:t> was mentally ill, </a:t>
            </a:r>
            <a:r>
              <a:rPr lang="en-US" dirty="0" err="1" smtClean="0"/>
              <a:t>Talal's</a:t>
            </a:r>
            <a:r>
              <a:rPr lang="en-US" dirty="0" smtClean="0"/>
              <a:t> son Prince Hussein became the effective ruler as King Hussein at the age of seventeen. In 1967 Abdullah el Tell received a full pardon from King Hussein. Once Hussein became king, the assassination of Abdullah was said to have influenced Hussein not to enter peace talks with Israel in the aftermath of the Six-Day War in order to avoid a similar fate as his grandfather.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World War II Ends</a:t>
            </a:r>
            <a:endParaRPr lang="en-US" dirty="0"/>
          </a:p>
        </p:txBody>
      </p:sp>
      <p:sp>
        <p:nvSpPr>
          <p:cNvPr id="3" name="Content Placeholder 2"/>
          <p:cNvSpPr>
            <a:spLocks noGrp="1"/>
          </p:cNvSpPr>
          <p:nvPr>
            <p:ph idx="1"/>
          </p:nvPr>
        </p:nvSpPr>
        <p:spPr>
          <a:xfrm>
            <a:off x="228600" y="1295400"/>
            <a:ext cx="8915400" cy="5562600"/>
          </a:xfrm>
        </p:spPr>
        <p:txBody>
          <a:bodyPr>
            <a:normAutofit fontScale="92500" lnSpcReduction="20000"/>
          </a:bodyPr>
          <a:lstStyle/>
          <a:p>
            <a:r>
              <a:rPr lang="en-US" dirty="0" smtClean="0"/>
              <a:t>Defeat of Germany and emergence of new British parliament controlled by the labor party brought new hope to the Zionists</a:t>
            </a:r>
          </a:p>
          <a:p>
            <a:pPr lvl="1"/>
            <a:r>
              <a:rPr lang="en-US" dirty="0" smtClean="0"/>
              <a:t>White Paper of 1939 had restricted Jewish immigration</a:t>
            </a:r>
          </a:p>
          <a:p>
            <a:pPr lvl="1"/>
            <a:r>
              <a:rPr lang="en-US" dirty="0" smtClean="0"/>
              <a:t>they were confident new government would change it</a:t>
            </a:r>
          </a:p>
          <a:p>
            <a:pPr lvl="1"/>
            <a:r>
              <a:rPr lang="en-US" dirty="0" smtClean="0"/>
              <a:t>Foreign </a:t>
            </a:r>
            <a:r>
              <a:rPr lang="en-US" dirty="0" err="1" smtClean="0"/>
              <a:t>Secy</a:t>
            </a:r>
            <a:r>
              <a:rPr lang="en-US" dirty="0" smtClean="0"/>
              <a:t> Ernest Bevin was sharply aware of Arab plight and was reluctant to provoke renewed violence</a:t>
            </a:r>
          </a:p>
          <a:p>
            <a:r>
              <a:rPr lang="en-US" dirty="0" smtClean="0"/>
              <a:t>When Truman requested Britain admit 100,000 Jewish refugees into Palestine, Prime Minister Clement Atlee countered by inviting US to help study the matter: Anglo-American Commission</a:t>
            </a:r>
          </a:p>
          <a:p>
            <a:r>
              <a:rPr lang="en-US" b="1" i="1" dirty="0" err="1" smtClean="0"/>
              <a:t>Yishuv</a:t>
            </a:r>
            <a:r>
              <a:rPr lang="en-US" dirty="0" smtClean="0"/>
              <a:t> = name given to Jewish settlements in Palestine before Israel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dirty="0" smtClean="0"/>
              <a:t>King Abdullah &amp; </a:t>
            </a:r>
            <a:r>
              <a:rPr lang="en-US" sz="2400" dirty="0" err="1" smtClean="0"/>
              <a:t>Glubb</a:t>
            </a:r>
            <a:r>
              <a:rPr lang="en-US" sz="2400" dirty="0" smtClean="0"/>
              <a:t> Pasha the day before his assassination</a:t>
            </a:r>
            <a:endParaRPr lang="en-US" sz="2400" dirty="0"/>
          </a:p>
        </p:txBody>
      </p:sp>
      <p:pic>
        <p:nvPicPr>
          <p:cNvPr id="77826" name="Picture 2" descr="File:Abdulla the day before his death.jpg">
            <a:hlinkClick r:id="rId2"/>
          </p:cNvPr>
          <p:cNvPicPr>
            <a:picLocks noChangeAspect="1" noChangeArrowheads="1"/>
          </p:cNvPicPr>
          <p:nvPr/>
        </p:nvPicPr>
        <p:blipFill>
          <a:blip r:embed="rId3"/>
          <a:srcRect/>
          <a:stretch>
            <a:fillRect/>
          </a:stretch>
        </p:blipFill>
        <p:spPr bwMode="auto">
          <a:xfrm>
            <a:off x="-1" y="533401"/>
            <a:ext cx="9132995" cy="6324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Rise of Pan-Arabism</a:t>
            </a:r>
            <a:endParaRPr lang="en-US" dirty="0"/>
          </a:p>
        </p:txBody>
      </p:sp>
      <p:sp>
        <p:nvSpPr>
          <p:cNvPr id="3" name="Content Placeholder 2"/>
          <p:cNvSpPr>
            <a:spLocks noGrp="1"/>
          </p:cNvSpPr>
          <p:nvPr>
            <p:ph idx="1"/>
          </p:nvPr>
        </p:nvSpPr>
        <p:spPr>
          <a:xfrm>
            <a:off x="0" y="1219200"/>
            <a:ext cx="9144000" cy="5638800"/>
          </a:xfrm>
        </p:spPr>
        <p:txBody>
          <a:bodyPr>
            <a:normAutofit fontScale="77500" lnSpcReduction="20000"/>
          </a:bodyPr>
          <a:lstStyle/>
          <a:p>
            <a:r>
              <a:rPr lang="en-US" dirty="0" smtClean="0"/>
              <a:t>In Egypt, British presence in Suez continued after World War II despite granting Egypt independence in 1922</a:t>
            </a:r>
          </a:p>
          <a:p>
            <a:pPr lvl="1"/>
            <a:r>
              <a:rPr lang="en-US" dirty="0" smtClean="0"/>
              <a:t>Treaty of 1936, recognized Egypt as sovereign state in exchange for British military presence of not more than 10,000 troops in canal zone</a:t>
            </a:r>
          </a:p>
          <a:p>
            <a:pPr lvl="1"/>
            <a:r>
              <a:rPr lang="en-US" dirty="0" smtClean="0"/>
              <a:t>The agreement was for 20 years, to expire in 1956</a:t>
            </a:r>
          </a:p>
          <a:p>
            <a:r>
              <a:rPr lang="en-US" dirty="0" smtClean="0"/>
              <a:t>The constitutional monarchy under King </a:t>
            </a:r>
            <a:r>
              <a:rPr lang="en-US" dirty="0" err="1" smtClean="0"/>
              <a:t>Farouq</a:t>
            </a:r>
            <a:r>
              <a:rPr lang="en-US" dirty="0" smtClean="0"/>
              <a:t> entered into fragile existence with growing power of dissenting militant parties (Muslim Brotherhood)</a:t>
            </a:r>
          </a:p>
          <a:p>
            <a:pPr lvl="1"/>
            <a:r>
              <a:rPr lang="en-US" b="1" i="1" dirty="0" err="1" smtClean="0"/>
              <a:t>Wafd</a:t>
            </a:r>
            <a:r>
              <a:rPr lang="en-US" b="1" i="1" dirty="0" smtClean="0"/>
              <a:t> Party </a:t>
            </a:r>
            <a:r>
              <a:rPr lang="en-US" dirty="0" smtClean="0"/>
              <a:t>dominated Parliament until its leader, Prime Minister </a:t>
            </a:r>
            <a:r>
              <a:rPr lang="en-US" dirty="0" err="1" smtClean="0"/>
              <a:t>Zaghlul</a:t>
            </a:r>
            <a:r>
              <a:rPr lang="en-US" dirty="0" smtClean="0"/>
              <a:t> died in 1935.</a:t>
            </a:r>
          </a:p>
          <a:p>
            <a:pPr lvl="1"/>
            <a:r>
              <a:rPr lang="en-US" dirty="0" smtClean="0"/>
              <a:t>Afterwards it struggled for control as two of its prime ministers, Ahmad Pasha and </a:t>
            </a:r>
            <a:r>
              <a:rPr lang="en-US" dirty="0" err="1" smtClean="0"/>
              <a:t>Nuqrashi</a:t>
            </a:r>
            <a:r>
              <a:rPr lang="en-US" dirty="0" smtClean="0"/>
              <a:t> Pasha were assassinated by the Muslim Brotherhood in the late 1940s. </a:t>
            </a:r>
          </a:p>
          <a:p>
            <a:pPr lvl="1"/>
            <a:r>
              <a:rPr lang="en-US" dirty="0" smtClean="0"/>
              <a:t>In retaliation, the government gunned down </a:t>
            </a:r>
            <a:r>
              <a:rPr lang="en-US" dirty="0" err="1" smtClean="0"/>
              <a:t>Hasan</a:t>
            </a:r>
            <a:r>
              <a:rPr lang="en-US" dirty="0" smtClean="0"/>
              <a:t> al-</a:t>
            </a:r>
            <a:r>
              <a:rPr lang="en-US" dirty="0" err="1" smtClean="0"/>
              <a:t>Banna</a:t>
            </a:r>
            <a:r>
              <a:rPr lang="en-US" dirty="0" smtClean="0"/>
              <a:t> in the streets. The Brotherhood struggled to recover after the loss of their leader as there was dissention among them.</a:t>
            </a:r>
          </a:p>
          <a:p>
            <a:pPr lvl="1"/>
            <a:r>
              <a:rPr lang="en-US" dirty="0" smtClean="0"/>
              <a:t>Many of the Brotherhood found their way into the Egyptian Officer Corps.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Mounting Anti-British Violence</a:t>
            </a:r>
            <a:endParaRPr lang="en-US" dirty="0"/>
          </a:p>
        </p:txBody>
      </p:sp>
      <p:sp>
        <p:nvSpPr>
          <p:cNvPr id="3" name="Content Placeholder 2"/>
          <p:cNvSpPr>
            <a:spLocks noGrp="1"/>
          </p:cNvSpPr>
          <p:nvPr>
            <p:ph idx="1"/>
          </p:nvPr>
        </p:nvSpPr>
        <p:spPr>
          <a:xfrm>
            <a:off x="0" y="1219200"/>
            <a:ext cx="9144000" cy="5638800"/>
          </a:xfrm>
        </p:spPr>
        <p:txBody>
          <a:bodyPr>
            <a:normAutofit fontScale="92500"/>
          </a:bodyPr>
          <a:lstStyle/>
          <a:p>
            <a:r>
              <a:rPr lang="en-US" dirty="0" smtClean="0"/>
              <a:t>Unlike Palestine, the Suez canal was of paramount importance to British strategic goals</a:t>
            </a:r>
          </a:p>
          <a:p>
            <a:pPr lvl="1"/>
            <a:r>
              <a:rPr lang="en-US" dirty="0" smtClean="0"/>
              <a:t>especially with the advent of Cold War</a:t>
            </a:r>
          </a:p>
          <a:p>
            <a:r>
              <a:rPr lang="en-US" dirty="0" smtClean="0"/>
              <a:t>Since the 1930s, anti-British sentiment mounted in Egypt, at first with </a:t>
            </a:r>
            <a:r>
              <a:rPr lang="en-US" b="1" i="1" dirty="0" err="1" smtClean="0"/>
              <a:t>Wafd</a:t>
            </a:r>
            <a:r>
              <a:rPr lang="en-US" b="1" i="1" dirty="0" smtClean="0"/>
              <a:t> Party</a:t>
            </a:r>
            <a:endParaRPr lang="en-US" dirty="0" smtClean="0"/>
          </a:p>
          <a:p>
            <a:pPr lvl="1"/>
            <a:r>
              <a:rPr lang="en-US" dirty="0" smtClean="0"/>
              <a:t>Prime Minister </a:t>
            </a:r>
            <a:r>
              <a:rPr lang="en-US" dirty="0" err="1" smtClean="0"/>
              <a:t>Nahas</a:t>
            </a:r>
            <a:r>
              <a:rPr lang="en-US" dirty="0" smtClean="0"/>
              <a:t> Pasha pressed for British evacuation of Canal, ceding of Sudan to Egypt</a:t>
            </a:r>
          </a:p>
          <a:p>
            <a:pPr lvl="1"/>
            <a:r>
              <a:rPr lang="en-US" dirty="0" smtClean="0"/>
              <a:t>In 1951, he cancelled the Treaty of 1936, proclaiming </a:t>
            </a:r>
            <a:r>
              <a:rPr lang="en-US" dirty="0" err="1" smtClean="0"/>
              <a:t>Farouq</a:t>
            </a:r>
            <a:r>
              <a:rPr lang="en-US" dirty="0" smtClean="0"/>
              <a:t> King of Sudan as well as Egypt</a:t>
            </a:r>
          </a:p>
          <a:p>
            <a:pPr lvl="1"/>
            <a:r>
              <a:rPr lang="en-US" dirty="0" smtClean="0"/>
              <a:t>with government encouragement, mobs began attacking Western businesses and British forces</a:t>
            </a:r>
          </a:p>
          <a:p>
            <a:pPr lvl="1"/>
            <a:r>
              <a:rPr lang="en-US" dirty="0" smtClean="0"/>
              <a:t>Egyptian laborers in the canal zone staged a general strike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_8_ENa7sVpug/Smgd8sQjRZI/AAAAAAAAEhU/x09pZjPvrsM/s400/Gamal+Abdul+Nasser+Copyright+%C2%A9+2000-2005+Al-Hewar+Center,+Inc.jpg"/>
          <p:cNvPicPr>
            <a:picLocks noChangeAspect="1" noChangeArrowheads="1"/>
          </p:cNvPicPr>
          <p:nvPr/>
        </p:nvPicPr>
        <p:blipFill>
          <a:blip r:embed="rId2"/>
          <a:srcRect/>
          <a:stretch>
            <a:fillRect/>
          </a:stretch>
        </p:blipFill>
        <p:spPr bwMode="auto">
          <a:xfrm>
            <a:off x="6296025" y="3048000"/>
            <a:ext cx="2847975" cy="3810000"/>
          </a:xfrm>
          <a:prstGeom prst="rect">
            <a:avLst/>
          </a:prstGeom>
          <a:noFill/>
        </p:spPr>
      </p:pic>
      <p:sp>
        <p:nvSpPr>
          <p:cNvPr id="3" name="Content Placeholder 2"/>
          <p:cNvSpPr>
            <a:spLocks noGrp="1"/>
          </p:cNvSpPr>
          <p:nvPr>
            <p:ph sz="half" idx="1"/>
          </p:nvPr>
        </p:nvSpPr>
        <p:spPr>
          <a:xfrm>
            <a:off x="0" y="304800"/>
            <a:ext cx="9144000" cy="3657600"/>
          </a:xfrm>
        </p:spPr>
        <p:txBody>
          <a:bodyPr>
            <a:normAutofit fontScale="85000" lnSpcReduction="20000"/>
          </a:bodyPr>
          <a:lstStyle/>
          <a:p>
            <a:r>
              <a:rPr lang="en-US" dirty="0" smtClean="0"/>
              <a:t>This was the background in which a brilliant young Egyptian army officer, </a:t>
            </a:r>
            <a:r>
              <a:rPr lang="en-US" b="1" dirty="0" err="1" smtClean="0"/>
              <a:t>Gamal</a:t>
            </a:r>
            <a:r>
              <a:rPr lang="en-US" b="1" dirty="0" smtClean="0"/>
              <a:t> </a:t>
            </a:r>
            <a:r>
              <a:rPr lang="en-US" b="1" dirty="0" err="1" smtClean="0"/>
              <a:t>Abd</a:t>
            </a:r>
            <a:r>
              <a:rPr lang="en-US" b="1" dirty="0" smtClean="0"/>
              <a:t> al-Nasser </a:t>
            </a:r>
            <a:r>
              <a:rPr lang="en-US" dirty="0" smtClean="0"/>
              <a:t>began his political career. </a:t>
            </a:r>
          </a:p>
          <a:p>
            <a:pPr lvl="1"/>
            <a:r>
              <a:rPr lang="en-US" dirty="0" smtClean="0"/>
              <a:t>Even in high school, Nasser had taken part in demonstrations for Egyptian independence. </a:t>
            </a:r>
          </a:p>
          <a:p>
            <a:pPr lvl="1"/>
            <a:r>
              <a:rPr lang="en-US" dirty="0" smtClean="0"/>
              <a:t>He had studied the life of </a:t>
            </a:r>
            <a:r>
              <a:rPr lang="en-US" dirty="0" err="1" smtClean="0"/>
              <a:t>Zaghlul</a:t>
            </a:r>
            <a:r>
              <a:rPr lang="en-US" dirty="0" smtClean="0"/>
              <a:t> and other nationalists and the ideas of the Soviet revolution. </a:t>
            </a:r>
          </a:p>
          <a:p>
            <a:r>
              <a:rPr lang="en-US" dirty="0" smtClean="0"/>
              <a:t>After the war with Israel in 1948, he formed an organization of young army officers called the </a:t>
            </a:r>
            <a:r>
              <a:rPr lang="en-US" b="1" dirty="0" smtClean="0"/>
              <a:t>Free Officers </a:t>
            </a:r>
            <a:r>
              <a:rPr lang="en-US" dirty="0" smtClean="0"/>
              <a:t>with the specific aim of capturing political power.</a:t>
            </a:r>
          </a:p>
          <a:p>
            <a:pPr lvl="1"/>
            <a:r>
              <a:rPr lang="en-US" dirty="0" smtClean="0"/>
              <a:t> It consisted of two communist-oriented officers,</a:t>
            </a:r>
          </a:p>
          <a:p>
            <a:pPr lvl="1"/>
            <a:r>
              <a:rPr lang="en-US" dirty="0" smtClean="0"/>
              <a:t> five members of the Muslim Brotherhood and</a:t>
            </a:r>
          </a:p>
          <a:p>
            <a:pPr lvl="1"/>
            <a:r>
              <a:rPr lang="en-US" dirty="0" smtClean="0"/>
              <a:t> many ardent Egyptian nationalists uncommitted to any </a:t>
            </a:r>
            <a:r>
              <a:rPr lang="en-US" dirty="0" smtClean="0">
                <a:solidFill>
                  <a:schemeClr val="bg1"/>
                </a:solidFill>
                <a:effectLst>
                  <a:outerShdw blurRad="38100" dist="38100" dir="2700000" algn="tl">
                    <a:srgbClr val="000000">
                      <a:alpha val="43137"/>
                    </a:srgbClr>
                  </a:outerShdw>
                </a:effectLst>
              </a:rPr>
              <a:t>political ideology</a:t>
            </a:r>
            <a:r>
              <a:rPr lang="en-US" dirty="0" smtClean="0"/>
              <a:t>. </a:t>
            </a:r>
          </a:p>
        </p:txBody>
      </p:sp>
      <p:sp>
        <p:nvSpPr>
          <p:cNvPr id="6" name="Content Placeholder 5"/>
          <p:cNvSpPr>
            <a:spLocks noGrp="1"/>
          </p:cNvSpPr>
          <p:nvPr>
            <p:ph sz="half" idx="2"/>
          </p:nvPr>
        </p:nvSpPr>
        <p:spPr>
          <a:xfrm>
            <a:off x="0" y="4038600"/>
            <a:ext cx="6324600" cy="2819400"/>
          </a:xfrm>
        </p:spPr>
        <p:txBody>
          <a:bodyPr>
            <a:normAutofit fontScale="85000" lnSpcReduction="20000"/>
          </a:bodyPr>
          <a:lstStyle/>
          <a:p>
            <a:r>
              <a:rPr lang="en-US" dirty="0" smtClean="0"/>
              <a:t>By the early 1950’s the Free Officers grew in size to several hundred members. </a:t>
            </a:r>
          </a:p>
          <a:p>
            <a:r>
              <a:rPr lang="en-US" dirty="0" smtClean="0"/>
              <a:t>Although there was no common ideology, they were united by three principles: </a:t>
            </a:r>
          </a:p>
          <a:p>
            <a:pPr lvl="1"/>
            <a:r>
              <a:rPr lang="en-US" dirty="0" smtClean="0"/>
              <a:t>first, elimination of the monarchy, </a:t>
            </a:r>
          </a:p>
          <a:p>
            <a:pPr lvl="1"/>
            <a:r>
              <a:rPr lang="en-US" dirty="0" smtClean="0"/>
              <a:t>second, ending British imperialism in Egypt and </a:t>
            </a:r>
          </a:p>
          <a:p>
            <a:pPr lvl="1"/>
            <a:r>
              <a:rPr lang="en-US" dirty="0" smtClean="0"/>
              <a:t>third, using the armed forces to achieve these political objectives.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live.albawaba.com/sites/default/files/imagecache/slideshow_big/sites/default/files/im/Slide_Show/Egyptian_army_versus_people/1952_revo_army.jpg"/>
          <p:cNvPicPr>
            <a:picLocks noChangeAspect="1" noChangeArrowheads="1"/>
          </p:cNvPicPr>
          <p:nvPr/>
        </p:nvPicPr>
        <p:blipFill>
          <a:blip r:embed="rId2"/>
          <a:srcRect/>
          <a:stretch>
            <a:fillRect/>
          </a:stretch>
        </p:blipFill>
        <p:spPr bwMode="auto">
          <a:xfrm>
            <a:off x="-1" y="1419992"/>
            <a:ext cx="9144001" cy="5438007"/>
          </a:xfrm>
          <a:prstGeom prst="rect">
            <a:avLst/>
          </a:prstGeom>
          <a:noFill/>
        </p:spPr>
      </p:pic>
      <p:sp>
        <p:nvSpPr>
          <p:cNvPr id="3" name="Title 2"/>
          <p:cNvSpPr>
            <a:spLocks noGrp="1"/>
          </p:cNvSpPr>
          <p:nvPr>
            <p:ph type="title"/>
          </p:nvPr>
        </p:nvSpPr>
        <p:spPr/>
        <p:txBody>
          <a:bodyPr/>
          <a:lstStyle/>
          <a:p>
            <a:r>
              <a:rPr lang="en-US" dirty="0" smtClean="0"/>
              <a:t>Free Officer Movement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Coup </a:t>
            </a:r>
            <a:r>
              <a:rPr lang="en-US" dirty="0" err="1" smtClean="0"/>
              <a:t>d’Etat</a:t>
            </a:r>
            <a:r>
              <a:rPr lang="en-US" dirty="0" smtClean="0"/>
              <a:t> 1952</a:t>
            </a:r>
            <a:endParaRPr lang="en-US" dirty="0"/>
          </a:p>
        </p:txBody>
      </p:sp>
      <p:sp>
        <p:nvSpPr>
          <p:cNvPr id="3" name="Content Placeholder 2"/>
          <p:cNvSpPr>
            <a:spLocks noGrp="1"/>
          </p:cNvSpPr>
          <p:nvPr>
            <p:ph idx="1"/>
          </p:nvPr>
        </p:nvSpPr>
        <p:spPr>
          <a:xfrm>
            <a:off x="0" y="838200"/>
            <a:ext cx="9144000" cy="5791200"/>
          </a:xfrm>
        </p:spPr>
        <p:txBody>
          <a:bodyPr>
            <a:normAutofit fontScale="85000" lnSpcReduction="20000"/>
          </a:bodyPr>
          <a:lstStyle/>
          <a:p>
            <a:r>
              <a:rPr lang="en-US" dirty="0" smtClean="0"/>
              <a:t>On 25 January 1952, British attempts to disarm a troublesome auxiliary police force barracks in Ismailia resulted in the deaths of 41 Egyptians.</a:t>
            </a:r>
          </a:p>
          <a:p>
            <a:r>
              <a:rPr lang="en-US" dirty="0" smtClean="0"/>
              <a:t>This in turn led to anti-Western riots in Cairo, heavy damage to property and deaths of several foreigners, including 11 British citizens.</a:t>
            </a:r>
          </a:p>
          <a:p>
            <a:r>
              <a:rPr lang="en-US" dirty="0" smtClean="0"/>
              <a:t>The government felt hopeless. The </a:t>
            </a:r>
            <a:r>
              <a:rPr lang="en-US" dirty="0" err="1" smtClean="0"/>
              <a:t>Wafd</a:t>
            </a:r>
            <a:r>
              <a:rPr lang="en-US" dirty="0" smtClean="0"/>
              <a:t> Party had failed to achieve their goals by peaceable means and this was catalyst for the removal of the Egyptian monarchy. </a:t>
            </a:r>
          </a:p>
          <a:p>
            <a:r>
              <a:rPr lang="en-US" dirty="0" smtClean="0"/>
              <a:t>On 23 July 1952 a military coup by the 'Free Officers Movement'—led by </a:t>
            </a:r>
            <a:r>
              <a:rPr lang="en-US" b="1" dirty="0" smtClean="0"/>
              <a:t>Gen Muhammad </a:t>
            </a:r>
            <a:r>
              <a:rPr lang="en-US" b="1" dirty="0" err="1" smtClean="0"/>
              <a:t>Negib</a:t>
            </a:r>
            <a:r>
              <a:rPr lang="en-US" b="1" dirty="0" smtClean="0"/>
              <a:t> </a:t>
            </a:r>
            <a:r>
              <a:rPr lang="en-US" dirty="0" smtClean="0"/>
              <a:t>and future Egyptian President </a:t>
            </a:r>
            <a:r>
              <a:rPr lang="en-US" b="1" dirty="0" err="1" smtClean="0"/>
              <a:t>Gamal</a:t>
            </a:r>
            <a:r>
              <a:rPr lang="en-US" b="1" dirty="0" smtClean="0"/>
              <a:t> Abdul Nasser</a:t>
            </a:r>
            <a:r>
              <a:rPr lang="en-US" dirty="0" smtClean="0"/>
              <a:t>—overthrew King </a:t>
            </a:r>
            <a:r>
              <a:rPr lang="en-US" dirty="0" err="1" smtClean="0"/>
              <a:t>Farouq</a:t>
            </a:r>
            <a:r>
              <a:rPr lang="en-US" dirty="0" smtClean="0"/>
              <a:t> and established an Egyptian republic</a:t>
            </a:r>
          </a:p>
          <a:p>
            <a:r>
              <a:rPr lang="en-US" dirty="0" smtClean="0"/>
              <a:t>King </a:t>
            </a:r>
            <a:r>
              <a:rPr lang="en-US" dirty="0" err="1" smtClean="0"/>
              <a:t>Farouq</a:t>
            </a:r>
            <a:r>
              <a:rPr lang="en-US" dirty="0" smtClean="0"/>
              <a:t> waited for British assistance which failed to materialize. Nasser’s forces took the capital with little resistance. King </a:t>
            </a:r>
            <a:r>
              <a:rPr lang="en-US" dirty="0" err="1" smtClean="0"/>
              <a:t>Farouq</a:t>
            </a:r>
            <a:r>
              <a:rPr lang="en-US" dirty="0" smtClean="0"/>
              <a:t> was forced to abdicate permanently.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0418" name="Picture 2" descr="http://upload.wikimedia.org/wikipedia/commons/9/96/Cairo_Fire_1952_Revoli_Cinema.jpg"/>
          <p:cNvPicPr>
            <a:picLocks noChangeAspect="1" noChangeArrowheads="1"/>
          </p:cNvPicPr>
          <p:nvPr/>
        </p:nvPicPr>
        <p:blipFill>
          <a:blip r:embed="rId2"/>
          <a:srcRect/>
          <a:stretch>
            <a:fillRect/>
          </a:stretch>
        </p:blipFill>
        <p:spPr bwMode="auto">
          <a:xfrm>
            <a:off x="-1" y="3124200"/>
            <a:ext cx="4431809" cy="3733800"/>
          </a:xfrm>
          <a:prstGeom prst="rect">
            <a:avLst/>
          </a:prstGeom>
          <a:noFill/>
        </p:spPr>
      </p:pic>
      <p:pic>
        <p:nvPicPr>
          <p:cNvPr id="60420" name="Picture 4" descr="http://static.newworldencyclopedia.org/thumb/1/1e/Muhammad_Naguib1.jpg/300px-Muhammad_Naguib1.jpg"/>
          <p:cNvPicPr>
            <a:picLocks noChangeAspect="1" noChangeArrowheads="1"/>
          </p:cNvPicPr>
          <p:nvPr/>
        </p:nvPicPr>
        <p:blipFill>
          <a:blip r:embed="rId3"/>
          <a:srcRect/>
          <a:stretch>
            <a:fillRect/>
          </a:stretch>
        </p:blipFill>
        <p:spPr bwMode="auto">
          <a:xfrm>
            <a:off x="4419599" y="3581401"/>
            <a:ext cx="4680855" cy="3276600"/>
          </a:xfrm>
          <a:prstGeom prst="rect">
            <a:avLst/>
          </a:prstGeom>
          <a:noFill/>
        </p:spPr>
      </p:pic>
      <p:pic>
        <p:nvPicPr>
          <p:cNvPr id="60422" name="Picture 6" descr="http://bp0.blogger.com/_Uh6zfpCvQrE/SIsQamA9dKI/AAAAAAAAA9g/vLI74KVWpto/s400/faroukabdicates.jpg"/>
          <p:cNvPicPr>
            <a:picLocks noChangeAspect="1" noChangeArrowheads="1"/>
          </p:cNvPicPr>
          <p:nvPr/>
        </p:nvPicPr>
        <p:blipFill>
          <a:blip r:embed="rId4"/>
          <a:srcRect/>
          <a:stretch>
            <a:fillRect/>
          </a:stretch>
        </p:blipFill>
        <p:spPr bwMode="auto">
          <a:xfrm>
            <a:off x="4419600" y="0"/>
            <a:ext cx="4576792" cy="363855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Egypt under RCC</a:t>
            </a:r>
            <a:endParaRPr lang="en-US" dirty="0"/>
          </a:p>
        </p:txBody>
      </p:sp>
      <p:sp>
        <p:nvSpPr>
          <p:cNvPr id="3" name="Content Placeholder 2"/>
          <p:cNvSpPr>
            <a:spLocks noGrp="1"/>
          </p:cNvSpPr>
          <p:nvPr>
            <p:ph idx="1"/>
          </p:nvPr>
        </p:nvSpPr>
        <p:spPr>
          <a:xfrm>
            <a:off x="228600" y="1371600"/>
            <a:ext cx="8763000" cy="5257800"/>
          </a:xfrm>
        </p:spPr>
        <p:txBody>
          <a:bodyPr>
            <a:normAutofit fontScale="85000" lnSpcReduction="10000"/>
          </a:bodyPr>
          <a:lstStyle/>
          <a:p>
            <a:r>
              <a:rPr lang="en-US" dirty="0" smtClean="0"/>
              <a:t>The Young Officers hoped to purge the government of corruption to allow an “honest” nationalistic civilian rule to take its place. </a:t>
            </a:r>
          </a:p>
          <a:p>
            <a:r>
              <a:rPr lang="en-US" dirty="0" smtClean="0"/>
              <a:t>When no one rose to the challenge, they decided to form a </a:t>
            </a:r>
            <a:r>
              <a:rPr lang="en-US" b="1" dirty="0" smtClean="0"/>
              <a:t>Revolutionary Command Council (RCC) </a:t>
            </a:r>
            <a:r>
              <a:rPr lang="en-US" dirty="0" smtClean="0"/>
              <a:t>instead. Trying to feel their way through the revolution, the inexperienced young officers enlisted the help of </a:t>
            </a:r>
            <a:r>
              <a:rPr lang="en-US" b="1" dirty="0" smtClean="0"/>
              <a:t>General Muhammad </a:t>
            </a:r>
            <a:r>
              <a:rPr lang="en-US" b="1" dirty="0" err="1" smtClean="0"/>
              <a:t>Nagib</a:t>
            </a:r>
            <a:r>
              <a:rPr lang="en-US" dirty="0" smtClean="0"/>
              <a:t> to serve as Prime Minister. </a:t>
            </a:r>
          </a:p>
          <a:p>
            <a:r>
              <a:rPr lang="en-US" dirty="0" smtClean="0"/>
              <a:t>The RCC dismissed some 800 ministers from government positions, retired some 100 senior military officers and banned all parties except the Muslim Brotherhood temporarily until the new government could be stabilized.</a:t>
            </a:r>
          </a:p>
          <a:p>
            <a:pPr lvl="1"/>
            <a:r>
              <a:rPr lang="en-US" dirty="0" smtClean="0"/>
              <a:t>This signaled the end of </a:t>
            </a:r>
            <a:r>
              <a:rPr lang="en-US" b="1" i="1" dirty="0" err="1" smtClean="0"/>
              <a:t>Wafd</a:t>
            </a:r>
            <a:r>
              <a:rPr lang="en-US" b="1" i="1" dirty="0" smtClean="0"/>
              <a:t> Party</a:t>
            </a:r>
            <a:endParaRPr lang="en-US" b="1"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Early Struggles of RCC</a:t>
            </a:r>
            <a:endParaRPr lang="en-US" dirty="0"/>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dirty="0" smtClean="0"/>
              <a:t>The Free Officers had taken a bold stroke and their opponents were numerous and strong. </a:t>
            </a:r>
          </a:p>
          <a:p>
            <a:pPr lvl="1"/>
            <a:r>
              <a:rPr lang="en-US" dirty="0" smtClean="0"/>
              <a:t>They included the </a:t>
            </a:r>
            <a:r>
              <a:rPr lang="en-US" b="1" dirty="0" smtClean="0"/>
              <a:t>older politicians </a:t>
            </a:r>
            <a:r>
              <a:rPr lang="en-US" dirty="0" smtClean="0"/>
              <a:t>whose jobs were at stake, </a:t>
            </a:r>
          </a:p>
          <a:p>
            <a:pPr lvl="1"/>
            <a:r>
              <a:rPr lang="en-US" dirty="0" smtClean="0"/>
              <a:t>the </a:t>
            </a:r>
            <a:r>
              <a:rPr lang="en-US" b="1" dirty="0" smtClean="0"/>
              <a:t>Communists </a:t>
            </a:r>
            <a:r>
              <a:rPr lang="en-US" dirty="0" smtClean="0"/>
              <a:t>who had made a foothold in the region, </a:t>
            </a:r>
          </a:p>
          <a:p>
            <a:pPr lvl="1"/>
            <a:r>
              <a:rPr lang="en-US" dirty="0" smtClean="0"/>
              <a:t>the </a:t>
            </a:r>
            <a:r>
              <a:rPr lang="en-US" b="1" dirty="0" smtClean="0"/>
              <a:t>wealthy landlords </a:t>
            </a:r>
            <a:r>
              <a:rPr lang="en-US" dirty="0" smtClean="0"/>
              <a:t>whose fortunes were being affected by the land reform and eventually, </a:t>
            </a:r>
          </a:p>
          <a:p>
            <a:pPr lvl="1"/>
            <a:r>
              <a:rPr lang="en-US" dirty="0" smtClean="0"/>
              <a:t>the </a:t>
            </a:r>
            <a:r>
              <a:rPr lang="en-US" b="1" dirty="0" smtClean="0"/>
              <a:t>Muslim Brotherhood </a:t>
            </a:r>
            <a:r>
              <a:rPr lang="en-US" dirty="0" smtClean="0"/>
              <a:t>who disagreed with the secular approach the RCC was taking. </a:t>
            </a:r>
          </a:p>
          <a:p>
            <a:r>
              <a:rPr lang="en-US" dirty="0" smtClean="0"/>
              <a:t>Nasser rose to the forefront as the true head of the RCC, but General </a:t>
            </a:r>
            <a:r>
              <a:rPr lang="en-US" dirty="0" err="1" smtClean="0"/>
              <a:t>Nagib</a:t>
            </a:r>
            <a:r>
              <a:rPr lang="en-US" dirty="0" smtClean="0"/>
              <a:t> had acquired the popular support of the people and attributed to him the leadership of the revolution.</a:t>
            </a:r>
          </a:p>
          <a:p>
            <a:r>
              <a:rPr lang="en-US" dirty="0" smtClean="0"/>
              <a:t> In addition, </a:t>
            </a:r>
            <a:r>
              <a:rPr lang="en-US" dirty="0" err="1" smtClean="0"/>
              <a:t>Nagib</a:t>
            </a:r>
            <a:r>
              <a:rPr lang="en-US" dirty="0" smtClean="0"/>
              <a:t> demanded restoration of the Parliament, recalling that some of these older politicians had nationalistic zeal. </a:t>
            </a:r>
          </a:p>
          <a:p>
            <a:pPr lvl="1"/>
            <a:r>
              <a:rPr lang="en-US" dirty="0" smtClean="0"/>
              <a:t>From these events grew a rift between Nasser and </a:t>
            </a:r>
            <a:r>
              <a:rPr lang="en-US" dirty="0" err="1" smtClean="0"/>
              <a:t>Nagib</a:t>
            </a:r>
            <a:r>
              <a:rPr lang="en-US" dirty="0" smtClean="0"/>
              <a:t>. </a:t>
            </a:r>
          </a:p>
          <a:p>
            <a:pPr lvl="1"/>
            <a:r>
              <a:rPr lang="en-US" dirty="0" smtClean="0"/>
              <a:t>As </a:t>
            </a:r>
            <a:r>
              <a:rPr lang="en-US" dirty="0" err="1" smtClean="0"/>
              <a:t>Nagib</a:t>
            </a:r>
            <a:r>
              <a:rPr lang="en-US" dirty="0" smtClean="0"/>
              <a:t> tried to reform the revolution, Nasser worked to discredit him. </a:t>
            </a:r>
          </a:p>
          <a:p>
            <a:r>
              <a:rPr lang="en-US" dirty="0" smtClean="0"/>
              <a:t>When Nasser prematurely attempted to dismiss </a:t>
            </a:r>
            <a:r>
              <a:rPr lang="en-US" dirty="0" err="1" smtClean="0"/>
              <a:t>Nagib</a:t>
            </a:r>
            <a:r>
              <a:rPr lang="en-US" dirty="0" smtClean="0"/>
              <a:t>, the people started an uproar in opposition to the RCC on </a:t>
            </a:r>
            <a:r>
              <a:rPr lang="en-US" dirty="0" err="1" smtClean="0"/>
              <a:t>Nagib’s</a:t>
            </a:r>
            <a:r>
              <a:rPr lang="en-US" dirty="0" smtClean="0"/>
              <a:t> behalf. </a:t>
            </a:r>
          </a:p>
          <a:p>
            <a:pPr lvl="1"/>
            <a:r>
              <a:rPr lang="en-US" dirty="0" smtClean="0"/>
              <a:t>The RCC was forced to reinstate </a:t>
            </a:r>
            <a:r>
              <a:rPr lang="en-US" dirty="0" err="1" smtClean="0"/>
              <a:t>Nagib</a:t>
            </a:r>
            <a:r>
              <a:rPr lang="en-US" dirty="0" smtClean="0"/>
              <a:t>, </a:t>
            </a:r>
          </a:p>
          <a:p>
            <a:pPr lvl="1"/>
            <a:r>
              <a:rPr lang="en-US" dirty="0" smtClean="0"/>
              <a:t>declare Egypt as a republic and </a:t>
            </a:r>
          </a:p>
          <a:p>
            <a:pPr lvl="1"/>
            <a:r>
              <a:rPr lang="en-US" dirty="0" smtClean="0"/>
              <a:t>promote </a:t>
            </a:r>
            <a:r>
              <a:rPr lang="en-US" dirty="0" err="1" smtClean="0"/>
              <a:t>Nagib</a:t>
            </a:r>
            <a:r>
              <a:rPr lang="en-US" dirty="0" smtClean="0"/>
              <a:t> to the office of president.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tatic.guim.co.uk/sys-images/Guardian/Pix/pictures/2011/2/8/1297182220238/Muslim-Brotherhood-headqu-002.jpg"/>
          <p:cNvPicPr>
            <a:picLocks noChangeAspect="1" noChangeArrowheads="1"/>
          </p:cNvPicPr>
          <p:nvPr/>
        </p:nvPicPr>
        <p:blipFill>
          <a:blip r:embed="rId2"/>
          <a:srcRect/>
          <a:stretch>
            <a:fillRect/>
          </a:stretch>
        </p:blipFill>
        <p:spPr bwMode="auto">
          <a:xfrm>
            <a:off x="838200" y="1703293"/>
            <a:ext cx="7010400" cy="5154707"/>
          </a:xfrm>
          <a:prstGeom prst="rect">
            <a:avLst/>
          </a:prstGeom>
          <a:noFill/>
        </p:spPr>
      </p:pic>
      <p:sp>
        <p:nvSpPr>
          <p:cNvPr id="2" name="Title 1"/>
          <p:cNvSpPr>
            <a:spLocks noGrp="1"/>
          </p:cNvSpPr>
          <p:nvPr>
            <p:ph type="title"/>
          </p:nvPr>
        </p:nvSpPr>
        <p:spPr>
          <a:xfrm>
            <a:off x="457200" y="0"/>
            <a:ext cx="8229600" cy="838200"/>
          </a:xfrm>
        </p:spPr>
        <p:txBody>
          <a:bodyPr>
            <a:normAutofit fontScale="90000"/>
          </a:bodyPr>
          <a:lstStyle/>
          <a:p>
            <a:r>
              <a:rPr lang="en-US" dirty="0" smtClean="0"/>
              <a:t>Destruction of Muslim Brotherhood</a:t>
            </a:r>
            <a:endParaRPr lang="en-US" dirty="0"/>
          </a:p>
        </p:txBody>
      </p:sp>
      <p:sp>
        <p:nvSpPr>
          <p:cNvPr id="4" name="Content Placeholder 3"/>
          <p:cNvSpPr>
            <a:spLocks noGrp="1"/>
          </p:cNvSpPr>
          <p:nvPr>
            <p:ph idx="1"/>
          </p:nvPr>
        </p:nvSpPr>
        <p:spPr>
          <a:xfrm>
            <a:off x="228600" y="762000"/>
            <a:ext cx="8686800" cy="2590800"/>
          </a:xfrm>
        </p:spPr>
        <p:txBody>
          <a:bodyPr>
            <a:normAutofit fontScale="85000" lnSpcReduction="20000"/>
          </a:bodyPr>
          <a:lstStyle/>
          <a:p>
            <a:r>
              <a:rPr lang="en-US" b="1" dirty="0" smtClean="0">
                <a:solidFill>
                  <a:srgbClr val="FF0000"/>
                </a:solidFill>
                <a:effectLst>
                  <a:outerShdw blurRad="38100" dist="38100" dir="2700000" algn="tl">
                    <a:srgbClr val="000000">
                      <a:alpha val="43137"/>
                    </a:srgbClr>
                  </a:outerShdw>
                </a:effectLst>
              </a:rPr>
              <a:t>In October 1954, a member of the Muslim Brotherhood made an unsuccessful assassination attempt on Nasser. </a:t>
            </a:r>
          </a:p>
          <a:p>
            <a:r>
              <a:rPr lang="en-US" b="1" dirty="0" smtClean="0">
                <a:solidFill>
                  <a:srgbClr val="FF0000"/>
                </a:solidFill>
                <a:effectLst>
                  <a:outerShdw blurRad="38100" dist="38100" dir="2700000" algn="tl">
                    <a:srgbClr val="000000">
                      <a:alpha val="43137"/>
                    </a:srgbClr>
                  </a:outerShdw>
                </a:effectLst>
              </a:rPr>
              <a:t>The RCC sprang into action, outlawing the Muslim Brotherhood and purging its members from the RCC, </a:t>
            </a:r>
          </a:p>
          <a:p>
            <a:pPr lvl="1"/>
            <a:r>
              <a:rPr lang="en-US" b="1" dirty="0" smtClean="0">
                <a:solidFill>
                  <a:srgbClr val="FF0000"/>
                </a:solidFill>
                <a:effectLst>
                  <a:outerShdw blurRad="38100" dist="38100" dir="2700000" algn="tl">
                    <a:srgbClr val="000000">
                      <a:alpha val="43137"/>
                    </a:srgbClr>
                  </a:outerShdw>
                </a:effectLst>
              </a:rPr>
              <a:t>its leaders fled to other Arab nations</a:t>
            </a:r>
          </a:p>
          <a:p>
            <a:pPr lvl="1"/>
            <a:r>
              <a:rPr lang="en-US" b="1" dirty="0" smtClean="0">
                <a:solidFill>
                  <a:srgbClr val="FF0000"/>
                </a:solidFill>
                <a:effectLst>
                  <a:outerShdw blurRad="38100" dist="38100" dir="2700000" algn="tl">
                    <a:srgbClr val="000000">
                      <a:alpha val="43137"/>
                    </a:srgbClr>
                  </a:outerShdw>
                </a:effectLst>
              </a:rPr>
              <a:t>accusing </a:t>
            </a:r>
            <a:r>
              <a:rPr lang="en-US" b="1" dirty="0" err="1" smtClean="0">
                <a:solidFill>
                  <a:srgbClr val="FF0000"/>
                </a:solidFill>
                <a:effectLst>
                  <a:outerShdw blurRad="38100" dist="38100" dir="2700000" algn="tl">
                    <a:srgbClr val="000000">
                      <a:alpha val="43137"/>
                    </a:srgbClr>
                  </a:outerShdw>
                </a:effectLst>
              </a:rPr>
              <a:t>Nagib</a:t>
            </a:r>
            <a:r>
              <a:rPr lang="en-US" b="1" dirty="0" smtClean="0">
                <a:solidFill>
                  <a:srgbClr val="FF0000"/>
                </a:solidFill>
                <a:effectLst>
                  <a:outerShdw blurRad="38100" dist="38100" dir="2700000" algn="tl">
                    <a:srgbClr val="000000">
                      <a:alpha val="43137"/>
                    </a:srgbClr>
                  </a:outerShdw>
                </a:effectLst>
              </a:rPr>
              <a:t> of being an accomplice to the assassination the RCC ousted him permanently.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Violence Resumes</a:t>
            </a:r>
            <a:endParaRPr lang="en-US" dirty="0"/>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bitterly disappointed by this turn of events, the </a:t>
            </a:r>
            <a:r>
              <a:rPr lang="en-US" dirty="0" err="1" smtClean="0"/>
              <a:t>Irgun</a:t>
            </a:r>
            <a:r>
              <a:rPr lang="en-US" dirty="0" smtClean="0"/>
              <a:t> &amp; Stern forces resumed terrorist activities against the British as early as 1944</a:t>
            </a:r>
          </a:p>
          <a:p>
            <a:pPr lvl="1"/>
            <a:r>
              <a:rPr lang="en-US" dirty="0" smtClean="0"/>
              <a:t>bombing British police stations &amp; killing civil &amp; military officials</a:t>
            </a:r>
          </a:p>
          <a:p>
            <a:pPr lvl="1"/>
            <a:r>
              <a:rPr lang="en-US" dirty="0" smtClean="0"/>
              <a:t>In Nov 1944 Stern gang assassinated Lord Moyne, British Minister of State in Cairo</a:t>
            </a:r>
          </a:p>
          <a:p>
            <a:r>
              <a:rPr lang="en-US" dirty="0" smtClean="0"/>
              <a:t>The assassination of Lord Moyne sent shock waves through Palestine and the rest of the world</a:t>
            </a:r>
          </a:p>
          <a:p>
            <a:r>
              <a:rPr lang="en-US" dirty="0" smtClean="0"/>
              <a:t>As well as being the highest British official within reach, Moyne was regarded as personally responsible for Britain's Palestine policy. In particular, he was regarded as one of the architects of Britain's strict immigration policy, and to have been responsible for the British hand in the </a:t>
            </a:r>
            <a:r>
              <a:rPr lang="en-US" i="1" dirty="0" smtClean="0"/>
              <a:t>Struma</a:t>
            </a:r>
            <a:r>
              <a:rPr lang="en-US" dirty="0" smtClean="0"/>
              <a:t> disaster. According to Bell, Lord Moyne was known to the underground as an </a:t>
            </a:r>
            <a:r>
              <a:rPr lang="en-US" dirty="0" err="1" smtClean="0"/>
              <a:t>Arabist</a:t>
            </a:r>
            <a:r>
              <a:rPr lang="en-US" dirty="0" smtClean="0"/>
              <a:t> who had consistently followed an anti-Zionist line.</a:t>
            </a:r>
          </a:p>
          <a:p>
            <a:r>
              <a:rPr lang="en-US" dirty="0" smtClean="0"/>
              <a:t>According to Yaakov </a:t>
            </a:r>
            <a:r>
              <a:rPr lang="en-US" dirty="0" err="1" smtClean="0"/>
              <a:t>Banai</a:t>
            </a:r>
            <a:r>
              <a:rPr lang="en-US" dirty="0" smtClean="0"/>
              <a:t>, who served as the commander of the fighting unit of Stern, there were three purposes in the assassination:</a:t>
            </a:r>
          </a:p>
          <a:p>
            <a:pPr marL="971550" lvl="1" indent="-514350">
              <a:buFont typeface="+mj-lt"/>
              <a:buAutoNum type="arabicPeriod"/>
            </a:pPr>
            <a:r>
              <a:rPr lang="en-US" dirty="0" smtClean="0"/>
              <a:t>To show the world that this conflict wasn't between a government and its citizens like Britain tried to show but between citizens and a foreign rule.</a:t>
            </a:r>
          </a:p>
          <a:p>
            <a:pPr marL="971550" lvl="1" indent="-514350">
              <a:buFont typeface="+mj-lt"/>
              <a:buAutoNum type="arabicPeriod"/>
            </a:pPr>
            <a:r>
              <a:rPr lang="en-US" dirty="0" smtClean="0"/>
              <a:t>To prove that the conflict was between the Jewish People and the British Imperialism.</a:t>
            </a:r>
          </a:p>
          <a:p>
            <a:pPr marL="971550" lvl="1" indent="-514350">
              <a:buFont typeface="+mj-lt"/>
              <a:buAutoNum type="arabicPeriod"/>
            </a:pPr>
            <a:r>
              <a:rPr lang="en-US" dirty="0" smtClean="0"/>
              <a:t>To take the "War of Liberation" out of the Land of Israel</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28600"/>
            <a:ext cx="9144000" cy="2971801"/>
          </a:xfrm>
        </p:spPr>
        <p:txBody>
          <a:bodyPr>
            <a:normAutofit fontScale="92500" lnSpcReduction="10000"/>
          </a:bodyPr>
          <a:lstStyle/>
          <a:p>
            <a:r>
              <a:rPr lang="en-US" dirty="0" smtClean="0"/>
              <a:t>Following the assassination attempt, he climbed unscathed to the podium and proclaimed “My countrymen, my blood spills for you and for Egypt. I will live for your sake and die for the sake of your freedom and honor. Let them kill me; it does not concern me so long as I have instilled pride, honor and freedom in you. If </a:t>
            </a:r>
            <a:r>
              <a:rPr lang="en-US" dirty="0" err="1" smtClean="0"/>
              <a:t>Gamal</a:t>
            </a:r>
            <a:r>
              <a:rPr lang="en-US" dirty="0" smtClean="0"/>
              <a:t> Abdel Nasser should die, each of you shall be </a:t>
            </a:r>
            <a:r>
              <a:rPr lang="en-US" dirty="0" err="1" smtClean="0"/>
              <a:t>Gamal</a:t>
            </a:r>
            <a:r>
              <a:rPr lang="en-US" dirty="0" smtClean="0"/>
              <a:t> Abdel Nasser.” The combination of Nasser’s charisma and genuine desire to rejuvenate national pride was a huge success. </a:t>
            </a:r>
            <a:endParaRPr lang="en-US" dirty="0"/>
          </a:p>
        </p:txBody>
      </p:sp>
      <p:sp>
        <p:nvSpPr>
          <p:cNvPr id="6" name="Content Placeholder 5"/>
          <p:cNvSpPr>
            <a:spLocks noGrp="1"/>
          </p:cNvSpPr>
          <p:nvPr>
            <p:ph sz="half" idx="2"/>
          </p:nvPr>
        </p:nvSpPr>
        <p:spPr>
          <a:xfrm>
            <a:off x="0" y="3428999"/>
            <a:ext cx="4343400" cy="3429001"/>
          </a:xfrm>
        </p:spPr>
        <p:txBody>
          <a:bodyPr>
            <a:normAutofit fontScale="92500" lnSpcReduction="10000"/>
          </a:bodyPr>
          <a:lstStyle/>
          <a:p>
            <a:r>
              <a:rPr lang="en-US" dirty="0" smtClean="0"/>
              <a:t>Nasser emerged as the acknowledged leader of the revolution and promised to institute constitutional reform by 1956. </a:t>
            </a:r>
          </a:p>
          <a:p>
            <a:r>
              <a:rPr lang="en-US" dirty="0" smtClean="0"/>
              <a:t>He worked hard to gain the trust and respect of the Egyptian people. </a:t>
            </a:r>
          </a:p>
          <a:p>
            <a:endParaRPr lang="en-US" dirty="0"/>
          </a:p>
        </p:txBody>
      </p:sp>
      <p:pic>
        <p:nvPicPr>
          <p:cNvPr id="64514" name="Picture 2" descr="http://bigbrosky.files.wordpress.com/2011/02/63338-gamal-abdel-nasser-nov-1954-sept-1970.jpg?w=500&amp;h=383&amp;h=383"/>
          <p:cNvPicPr>
            <a:picLocks noChangeAspect="1" noChangeArrowheads="1"/>
          </p:cNvPicPr>
          <p:nvPr/>
        </p:nvPicPr>
        <p:blipFill>
          <a:blip r:embed="rId2"/>
          <a:srcRect/>
          <a:stretch>
            <a:fillRect/>
          </a:stretch>
        </p:blipFill>
        <p:spPr bwMode="auto">
          <a:xfrm>
            <a:off x="4381500" y="3209924"/>
            <a:ext cx="4762500" cy="364807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Nasser Establishes a Socialist Egypt</a:t>
            </a:r>
            <a:endParaRPr lang="en-US" dirty="0"/>
          </a:p>
        </p:txBody>
      </p:sp>
      <p:sp>
        <p:nvSpPr>
          <p:cNvPr id="3" name="Content Placeholder 2"/>
          <p:cNvSpPr>
            <a:spLocks noGrp="1"/>
          </p:cNvSpPr>
          <p:nvPr>
            <p:ph idx="1"/>
          </p:nvPr>
        </p:nvSpPr>
        <p:spPr>
          <a:xfrm>
            <a:off x="304800" y="1371600"/>
            <a:ext cx="8610600" cy="5257800"/>
          </a:xfrm>
        </p:spPr>
        <p:txBody>
          <a:bodyPr>
            <a:normAutofit fontScale="92500" lnSpcReduction="20000"/>
          </a:bodyPr>
          <a:lstStyle/>
          <a:p>
            <a:r>
              <a:rPr lang="en-US" dirty="0" smtClean="0"/>
              <a:t>In keeping with socialist revolutions, Nasser enacted agrarian reform, strengthened Egypt’s infrastructure including the construction of the High Aswan Dam to control the flood stages of the Nile. </a:t>
            </a:r>
          </a:p>
          <a:p>
            <a:r>
              <a:rPr lang="en-US" dirty="0" smtClean="0"/>
              <a:t>In 1956, a new constitution was promulgated and the regime adopted socialist reform policies. </a:t>
            </a:r>
          </a:p>
          <a:p>
            <a:r>
              <a:rPr lang="en-US" dirty="0" smtClean="0"/>
              <a:t>In 1962, the political party became the Arab Socialist Union with an elaborate organization to ensure participation of the masses in the political process. </a:t>
            </a:r>
          </a:p>
          <a:p>
            <a:r>
              <a:rPr lang="en-US" dirty="0" smtClean="0"/>
              <a:t>Nevertheless, there was the ever present secret police or </a:t>
            </a:r>
            <a:r>
              <a:rPr lang="en-US" b="1" i="1" dirty="0" err="1" smtClean="0"/>
              <a:t>mukhaberat</a:t>
            </a:r>
            <a:r>
              <a:rPr lang="en-US" dirty="0" smtClean="0"/>
              <a:t> to strike fear in the hearts of Nasser’s political opponents.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Egypt’s Relations with World</a:t>
            </a:r>
            <a:endParaRPr lang="en-US" dirty="0"/>
          </a:p>
        </p:txBody>
      </p:sp>
      <p:sp>
        <p:nvSpPr>
          <p:cNvPr id="3" name="Content Placeholder 2"/>
          <p:cNvSpPr>
            <a:spLocks noGrp="1"/>
          </p:cNvSpPr>
          <p:nvPr>
            <p:ph idx="1"/>
          </p:nvPr>
        </p:nvSpPr>
        <p:spPr>
          <a:xfrm>
            <a:off x="228600" y="1447800"/>
            <a:ext cx="8686800" cy="5181600"/>
          </a:xfrm>
        </p:spPr>
        <p:txBody>
          <a:bodyPr>
            <a:normAutofit fontScale="85000" lnSpcReduction="10000"/>
          </a:bodyPr>
          <a:lstStyle/>
          <a:p>
            <a:r>
              <a:rPr lang="en-US" dirty="0" smtClean="0"/>
              <a:t>All this took place at the height of the Cold War which polarized the globe into either the Communist bloc or free West camps. </a:t>
            </a:r>
          </a:p>
          <a:p>
            <a:r>
              <a:rPr lang="en-US" dirty="0" smtClean="0"/>
              <a:t>Up until now, the major Arab leaders such as the shah of Iran, King Hussein of Jordan, the Turkish ruling junta and the fledgling monarchs of the Arabian peninsula had all cast their lots among the Western powers. </a:t>
            </a:r>
          </a:p>
          <a:p>
            <a:r>
              <a:rPr lang="en-US" dirty="0" smtClean="0"/>
              <a:t>Nasser, partly out of despite for the imperialism of the British and partly to bolster his populist image joined the ranks of the non-aligned movement, espousing a policy of positive neutrality that in theory was not aligned with either the Communists or the West.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Egypt’s Relations with Arab World</a:t>
            </a:r>
            <a:endParaRPr lang="en-US" dirty="0"/>
          </a:p>
        </p:txBody>
      </p:sp>
      <p:sp>
        <p:nvSpPr>
          <p:cNvPr id="3" name="Content Placeholder 2"/>
          <p:cNvSpPr>
            <a:spLocks noGrp="1"/>
          </p:cNvSpPr>
          <p:nvPr>
            <p:ph idx="1"/>
          </p:nvPr>
        </p:nvSpPr>
        <p:spPr>
          <a:xfrm>
            <a:off x="0" y="1447800"/>
            <a:ext cx="9144000" cy="5181600"/>
          </a:xfrm>
        </p:spPr>
        <p:txBody>
          <a:bodyPr>
            <a:normAutofit fontScale="85000" lnSpcReduction="20000"/>
          </a:bodyPr>
          <a:lstStyle/>
          <a:p>
            <a:r>
              <a:rPr lang="en-US" dirty="0" smtClean="0"/>
              <a:t>Unlike Turkey, Egypt, even though not Arab, could not be removed from Arab cause and events in Palestine</a:t>
            </a:r>
          </a:p>
          <a:p>
            <a:r>
              <a:rPr lang="en-US" dirty="0" smtClean="0"/>
              <a:t>Nasser’s nationalist movement was felt far beyond the borders of Egypt and emerged as a hero having shed the imperialist yoke first. </a:t>
            </a:r>
          </a:p>
          <a:p>
            <a:pPr lvl="1"/>
            <a:r>
              <a:rPr lang="en-US" dirty="0" smtClean="0"/>
              <a:t>Egypt was the model country and Nasser was the model leader promoting pan-Arabism</a:t>
            </a:r>
          </a:p>
          <a:p>
            <a:pPr lvl="1"/>
            <a:r>
              <a:rPr lang="en-US" dirty="0" smtClean="0"/>
              <a:t>nevertheless, his movement had Cairo at its center</a:t>
            </a:r>
          </a:p>
          <a:p>
            <a:pPr lvl="1"/>
            <a:r>
              <a:rPr lang="en-US" dirty="0" smtClean="0"/>
              <a:t>Syria and Iraq were particularly incensed, considering Damascus or Baghdad as center</a:t>
            </a:r>
          </a:p>
          <a:p>
            <a:r>
              <a:rPr lang="en-US" dirty="0" smtClean="0"/>
              <a:t>Fertile Crescent determined fate of Egypt and Israel cut this historic link</a:t>
            </a:r>
          </a:p>
          <a:p>
            <a:pPr lvl="1"/>
            <a:r>
              <a:rPr lang="en-US" dirty="0" smtClean="0"/>
              <a:t>the moderate General </a:t>
            </a:r>
            <a:r>
              <a:rPr lang="en-US" dirty="0" err="1" smtClean="0"/>
              <a:t>Nagib</a:t>
            </a:r>
            <a:r>
              <a:rPr lang="en-US" dirty="0" smtClean="0"/>
              <a:t> did not object to the existence of Israel as long as there were Muslim ties through Negev</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Nasser’s Wide Influence</a:t>
            </a:r>
            <a:endParaRPr lang="en-US" dirty="0"/>
          </a:p>
        </p:txBody>
      </p:sp>
      <p:sp>
        <p:nvSpPr>
          <p:cNvPr id="3" name="Content Placeholder 2"/>
          <p:cNvSpPr>
            <a:spLocks noGrp="1"/>
          </p:cNvSpPr>
          <p:nvPr>
            <p:ph idx="1"/>
          </p:nvPr>
        </p:nvSpPr>
        <p:spPr>
          <a:xfrm>
            <a:off x="4191000" y="1447800"/>
            <a:ext cx="4953000" cy="5410200"/>
          </a:xfrm>
        </p:spPr>
        <p:txBody>
          <a:bodyPr>
            <a:normAutofit fontScale="92500" lnSpcReduction="10000"/>
          </a:bodyPr>
          <a:lstStyle/>
          <a:p>
            <a:r>
              <a:rPr lang="en-US" dirty="0" smtClean="0"/>
              <a:t>Nasser’s idealism and charisma was revitalizing to Muslim’s worldwide</a:t>
            </a:r>
          </a:p>
          <a:p>
            <a:r>
              <a:rPr lang="en-US" dirty="0" smtClean="0"/>
              <a:t>He influenced other young officers (shown here with young </a:t>
            </a:r>
            <a:r>
              <a:rPr lang="en-US" dirty="0" err="1" smtClean="0"/>
              <a:t>Quddafi</a:t>
            </a:r>
            <a:r>
              <a:rPr lang="en-US" dirty="0" smtClean="0"/>
              <a:t> in 1969)</a:t>
            </a:r>
          </a:p>
          <a:p>
            <a:pPr lvl="1"/>
            <a:r>
              <a:rPr lang="en-US" dirty="0" smtClean="0"/>
              <a:t>soon there would be military coups in Syria, Iraq and Libya</a:t>
            </a:r>
          </a:p>
          <a:p>
            <a:r>
              <a:rPr lang="en-US" dirty="0" smtClean="0"/>
              <a:t>He purchased arms from USSR and supported </a:t>
            </a:r>
            <a:r>
              <a:rPr lang="en-US" b="1" i="1" dirty="0" err="1" smtClean="0"/>
              <a:t>fedayi’in</a:t>
            </a:r>
            <a:r>
              <a:rPr lang="en-US" dirty="0" smtClean="0"/>
              <a:t> activities against Israel</a:t>
            </a:r>
            <a:endParaRPr lang="en-US" dirty="0"/>
          </a:p>
        </p:txBody>
      </p:sp>
      <p:pic>
        <p:nvPicPr>
          <p:cNvPr id="59394" name="Picture 2" descr="File:Nasser Gaddafi 1969.jpg">
            <a:hlinkClick r:id="rId2"/>
          </p:cNvPr>
          <p:cNvPicPr>
            <a:picLocks noChangeAspect="1" noChangeArrowheads="1"/>
          </p:cNvPicPr>
          <p:nvPr/>
        </p:nvPicPr>
        <p:blipFill>
          <a:blip r:embed="rId3"/>
          <a:srcRect/>
          <a:stretch>
            <a:fillRect/>
          </a:stretch>
        </p:blipFill>
        <p:spPr bwMode="auto">
          <a:xfrm>
            <a:off x="0" y="1635570"/>
            <a:ext cx="4191000" cy="522243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Palestinian </a:t>
            </a:r>
            <a:r>
              <a:rPr lang="en-US" b="1" i="1" dirty="0" err="1" smtClean="0"/>
              <a:t>Fedayi’in</a:t>
            </a:r>
            <a:endParaRPr lang="en-US" b="1" i="1" dirty="0"/>
          </a:p>
        </p:txBody>
      </p:sp>
      <p:sp>
        <p:nvSpPr>
          <p:cNvPr id="3" name="Content Placeholder 2"/>
          <p:cNvSpPr>
            <a:spLocks noGrp="1"/>
          </p:cNvSpPr>
          <p:nvPr>
            <p:ph sz="half" idx="1"/>
          </p:nvPr>
        </p:nvSpPr>
        <p:spPr>
          <a:xfrm>
            <a:off x="0" y="914400"/>
            <a:ext cx="9144000" cy="2438400"/>
          </a:xfrm>
        </p:spPr>
        <p:txBody>
          <a:bodyPr>
            <a:normAutofit fontScale="85000" lnSpcReduction="20000"/>
          </a:bodyPr>
          <a:lstStyle/>
          <a:p>
            <a:r>
              <a:rPr lang="en-US" dirty="0" smtClean="0"/>
              <a:t>Emerging from Arab refugees of 1948 War, they were pattern after guerillas of Vietnam, China and Latin America</a:t>
            </a:r>
          </a:p>
          <a:p>
            <a:r>
              <a:rPr lang="en-US" dirty="0" smtClean="0"/>
              <a:t>in the mid 1950s the </a:t>
            </a:r>
            <a:r>
              <a:rPr lang="en-US" b="1" i="1" dirty="0" err="1" smtClean="0"/>
              <a:t>fedayi’in</a:t>
            </a:r>
            <a:r>
              <a:rPr lang="en-US" dirty="0" smtClean="0"/>
              <a:t> began mounting cross-border operations into Israel from Syria, Egypt and Jordan. The earliest infiltrations were often to access the lands and agricultural products they had lost as a result of the war, or to attack Israeli military, and sometimes, civilian targets. </a:t>
            </a:r>
          </a:p>
        </p:txBody>
      </p:sp>
      <p:sp>
        <p:nvSpPr>
          <p:cNvPr id="5" name="Content Placeholder 4"/>
          <p:cNvSpPr>
            <a:spLocks noGrp="1"/>
          </p:cNvSpPr>
          <p:nvPr>
            <p:ph sz="half" idx="2"/>
          </p:nvPr>
        </p:nvSpPr>
        <p:spPr>
          <a:xfrm>
            <a:off x="0" y="3352800"/>
            <a:ext cx="3962400" cy="3505200"/>
          </a:xfrm>
        </p:spPr>
        <p:txBody>
          <a:bodyPr>
            <a:normAutofit fontScale="85000" lnSpcReduction="20000"/>
          </a:bodyPr>
          <a:lstStyle/>
          <a:p>
            <a:r>
              <a:rPr lang="en-US" dirty="0" smtClean="0"/>
              <a:t>Socialist ideology, proclaimed purpose was to defeat Zionism, "liberate Palestine" and establish it as "a secular, democratic, nonsectarian state“</a:t>
            </a:r>
          </a:p>
          <a:p>
            <a:r>
              <a:rPr lang="en-US" dirty="0" smtClean="0"/>
              <a:t>Israel undertook retaliatory actions targeting the </a:t>
            </a:r>
            <a:r>
              <a:rPr lang="en-US" i="1" dirty="0" err="1" smtClean="0"/>
              <a:t>fedayi’in</a:t>
            </a:r>
            <a:r>
              <a:rPr lang="en-US" dirty="0" smtClean="0"/>
              <a:t> and their host countries, which in turn provoked more attacks.</a:t>
            </a:r>
          </a:p>
          <a:p>
            <a:endParaRPr lang="en-US" dirty="0"/>
          </a:p>
        </p:txBody>
      </p:sp>
      <p:pic>
        <p:nvPicPr>
          <p:cNvPr id="74754" name="Picture 2" descr="File:FatehMilitia.jpg">
            <a:hlinkClick r:id="rId2"/>
          </p:cNvPr>
          <p:cNvPicPr>
            <a:picLocks noChangeAspect="1" noChangeArrowheads="1"/>
          </p:cNvPicPr>
          <p:nvPr/>
        </p:nvPicPr>
        <p:blipFill>
          <a:blip r:embed="rId3"/>
          <a:srcRect/>
          <a:stretch>
            <a:fillRect/>
          </a:stretch>
        </p:blipFill>
        <p:spPr bwMode="auto">
          <a:xfrm>
            <a:off x="3925636" y="3505200"/>
            <a:ext cx="5218364" cy="335279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Rift Between US and Egypt</a:t>
            </a:r>
            <a:endParaRPr lang="en-US" dirty="0"/>
          </a:p>
        </p:txBody>
      </p:sp>
      <p:sp>
        <p:nvSpPr>
          <p:cNvPr id="3" name="Content Placeholder 2"/>
          <p:cNvSpPr>
            <a:spLocks noGrp="1"/>
          </p:cNvSpPr>
          <p:nvPr>
            <p:ph sz="half" idx="1"/>
          </p:nvPr>
        </p:nvSpPr>
        <p:spPr>
          <a:xfrm>
            <a:off x="0" y="990600"/>
            <a:ext cx="4648200" cy="5867400"/>
          </a:xfrm>
        </p:spPr>
        <p:txBody>
          <a:bodyPr>
            <a:normAutofit fontScale="70000" lnSpcReduction="20000"/>
          </a:bodyPr>
          <a:lstStyle/>
          <a:p>
            <a:r>
              <a:rPr lang="en-US" dirty="0" smtClean="0"/>
              <a:t>Most important to Egypt’s poor economy was to control the waters of the Nile and to recover desperately needed farm land</a:t>
            </a:r>
          </a:p>
          <a:p>
            <a:r>
              <a:rPr lang="en-US" dirty="0" smtClean="0"/>
              <a:t>The project was so ambitious, it required a billion dollars in 1956</a:t>
            </a:r>
          </a:p>
          <a:p>
            <a:r>
              <a:rPr lang="en-US" dirty="0" smtClean="0"/>
              <a:t>Not willing to get entangled with the tentacles that came from deals with the USSR, Nasser turned to the US and the World Bank</a:t>
            </a:r>
          </a:p>
          <a:p>
            <a:r>
              <a:rPr lang="en-US" dirty="0" smtClean="0"/>
              <a:t>By now, the US was fully focused on the Cold War that </a:t>
            </a:r>
            <a:r>
              <a:rPr lang="en-US" b="1" dirty="0" smtClean="0"/>
              <a:t>Secretary of State John Foster Dulles </a:t>
            </a:r>
            <a:r>
              <a:rPr lang="en-US" dirty="0" smtClean="0"/>
              <a:t>did not take kindly to “neutrality “ and sought for harsh terms</a:t>
            </a:r>
          </a:p>
          <a:p>
            <a:r>
              <a:rPr lang="en-US" dirty="0" smtClean="0"/>
              <a:t>Nasser let it be known in January that the Western terms amounted to a demand for “the control of the Egyptian economy.” He turned to the Soviets in search of a better offer</a:t>
            </a:r>
            <a:endParaRPr lang="en-US" dirty="0"/>
          </a:p>
        </p:txBody>
      </p:sp>
      <p:sp>
        <p:nvSpPr>
          <p:cNvPr id="4" name="Content Placeholder 3"/>
          <p:cNvSpPr>
            <a:spLocks noGrp="1"/>
          </p:cNvSpPr>
          <p:nvPr>
            <p:ph sz="half" idx="2"/>
          </p:nvPr>
        </p:nvSpPr>
        <p:spPr>
          <a:xfrm>
            <a:off x="4419600" y="914400"/>
            <a:ext cx="4724400" cy="5943600"/>
          </a:xfrm>
        </p:spPr>
        <p:txBody>
          <a:bodyPr>
            <a:normAutofit fontScale="70000" lnSpcReduction="20000"/>
          </a:bodyPr>
          <a:lstStyle/>
          <a:p>
            <a:r>
              <a:rPr lang="en-US" dirty="0" smtClean="0"/>
              <a:t>He became agitated and finally interrupted Dulles with an explosive cry: “Please don't say you are going to withdraw the offer! Because, you see, we have the Russian offer to finance the dam right here.” And as he said “here,” he patted his pocket, meaning “we have it virtually completed,” not that it was physically in his pocket. </a:t>
            </a:r>
          </a:p>
          <a:p>
            <a:r>
              <a:rPr lang="en-US" dirty="0" smtClean="0"/>
              <a:t>Not recognizing this as a desperate plea to reconsider, but taking it for impudent bravado, an irritated Dulles, who always hated to be maneuvered, retorted: “Well, then, as you already have the money, you have no need of our support. </a:t>
            </a:r>
            <a:r>
              <a:rPr lang="en-US" b="1" dirty="0" smtClean="0"/>
              <a:t>The offer is withdrawn</a:t>
            </a:r>
            <a:r>
              <a:rPr lang="en-US" dirty="0" smtClean="0"/>
              <a:t>.” </a:t>
            </a:r>
          </a:p>
          <a:p>
            <a:r>
              <a:rPr lang="en-US" dirty="0" smtClean="0"/>
              <a:t>For Hussein it was as abrupt as a punch in the stomach, and as humiliating as spit in his face. The meeting, expected to last at least an hour and a half, was over in fifty minutes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2286000"/>
            <a:ext cx="8458200" cy="4800600"/>
          </a:xfrm>
        </p:spPr>
        <p:txBody>
          <a:bodyPr>
            <a:normAutofit fontScale="77500" lnSpcReduction="20000"/>
          </a:bodyPr>
          <a:lstStyle/>
          <a:p>
            <a:r>
              <a:rPr lang="en-US" dirty="0" smtClean="0"/>
              <a:t>“Dear Mr. President:</a:t>
            </a:r>
            <a:br>
              <a:rPr lang="en-US" dirty="0" smtClean="0"/>
            </a:br>
            <a:r>
              <a:rPr lang="en-US" dirty="0" smtClean="0"/>
              <a:t>You asked whether our withdrawal from the Aswan Dam project could properly be deemed 'abrupt.'</a:t>
            </a:r>
            <a:br>
              <a:rPr lang="en-US" dirty="0" smtClean="0"/>
            </a:br>
            <a:r>
              <a:rPr lang="en-US" dirty="0" smtClean="0"/>
              <a:t>I think not, at least so far as Egypt was concerned….</a:t>
            </a:r>
            <a:br>
              <a:rPr lang="en-US" dirty="0" smtClean="0"/>
            </a:br>
            <a:r>
              <a:rPr lang="en-US" dirty="0" smtClean="0"/>
              <a:t>“If I had not announced our withdrawal when I did, the Congress would certainly have imposed it on us, almost unanimously. As it was, we retained some flexibility.</a:t>
            </a:r>
            <a:br>
              <a:rPr lang="en-US" dirty="0" smtClean="0"/>
            </a:br>
            <a:r>
              <a:rPr lang="en-US" dirty="0" smtClean="0"/>
              <a:t>“Of course Egypt, in its flirtations with the Soviet Union, had itself consciously jeopardized our sharing in this project, and they had tried to bluff us by pretending to [accept] Soviet 'offers.'</a:t>
            </a:r>
            <a:br>
              <a:rPr lang="en-US" dirty="0" smtClean="0"/>
            </a:br>
            <a:r>
              <a:rPr lang="en-US" dirty="0" smtClean="0"/>
              <a:t>“The outcome was not in fact anything in the nature of a 'shock' or 'surprise' to the Egyptians.</a:t>
            </a:r>
            <a:br>
              <a:rPr lang="en-US" dirty="0" smtClean="0"/>
            </a:br>
            <a:r>
              <a:rPr lang="en-US" dirty="0" smtClean="0"/>
              <a:t>Faithfully yours,</a:t>
            </a:r>
            <a:br>
              <a:rPr lang="en-US" dirty="0" smtClean="0"/>
            </a:br>
            <a:r>
              <a:rPr lang="en-US" dirty="0" smtClean="0"/>
              <a:t>John Foster Dulles”</a:t>
            </a:r>
            <a:endParaRPr lang="en-US" dirty="0"/>
          </a:p>
        </p:txBody>
      </p:sp>
      <p:pic>
        <p:nvPicPr>
          <p:cNvPr id="65538" name="Picture 2" descr="http://cdn.crooksandliars.com/files/uploads/2009/05/John%20Foster%20Dulles%20%2B%20Ike_19f78_0.jpg"/>
          <p:cNvPicPr>
            <a:picLocks noChangeAspect="1" noChangeArrowheads="1"/>
          </p:cNvPicPr>
          <p:nvPr/>
        </p:nvPicPr>
        <p:blipFill>
          <a:blip r:embed="rId2"/>
          <a:srcRect/>
          <a:stretch>
            <a:fillRect/>
          </a:stretch>
        </p:blipFill>
        <p:spPr bwMode="auto">
          <a:xfrm>
            <a:off x="5572125" y="0"/>
            <a:ext cx="3571875" cy="261937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Suez Crisis</a:t>
            </a:r>
            <a:endParaRPr lang="en-US" dirty="0"/>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dirty="0" smtClean="0"/>
              <a:t>In retaliation for US refusal to support the Aswan High Dam project, one week later on July 26, 1956, Nasser nationalized the Suez Canal Company</a:t>
            </a:r>
          </a:p>
          <a:p>
            <a:r>
              <a:rPr lang="en-US" dirty="0" smtClean="0"/>
              <a:t>France and Britain reacted vehemently against Nasser accusing him of jeopardizing the more than half of the European oil passing through the canal</a:t>
            </a:r>
          </a:p>
          <a:p>
            <a:pPr lvl="1"/>
            <a:r>
              <a:rPr lang="en-US" dirty="0" smtClean="0"/>
              <a:t>first they froze Egyptian assets while they mobilized naval and armed forces</a:t>
            </a:r>
          </a:p>
          <a:p>
            <a:pPr lvl="1"/>
            <a:r>
              <a:rPr lang="en-US" dirty="0" smtClean="0"/>
              <a:t>British and French ships refused to pay dues for using canal and pulled back their canal pilots</a:t>
            </a:r>
          </a:p>
          <a:p>
            <a:pPr lvl="1"/>
            <a:r>
              <a:rPr lang="en-US" dirty="0" smtClean="0"/>
              <a:t>Britain and France tried every means in their political power to force Egypt to recant but were unsuccessful.</a:t>
            </a:r>
          </a:p>
          <a:p>
            <a:pPr lvl="1"/>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Suez Crisis</a:t>
            </a:r>
            <a:endParaRPr lang="en-US" dirty="0"/>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Meanwhile, on Oct 29, 1956 Israel invaded Egypt’s Sinai peninsula in retaliation for the </a:t>
            </a:r>
            <a:r>
              <a:rPr lang="en-US" dirty="0" err="1" smtClean="0"/>
              <a:t>Fedayi’in</a:t>
            </a:r>
            <a:r>
              <a:rPr lang="en-US" dirty="0" smtClean="0"/>
              <a:t> attacks, advancing to canal zone. Nasser mobilized his forces on the other side confronting them. </a:t>
            </a:r>
          </a:p>
          <a:p>
            <a:r>
              <a:rPr lang="en-US" dirty="0" smtClean="0"/>
              <a:t>Britain &amp; France, in apparently premeditated cooperation with Israel, sent an ultimatum to withdraw 10 miles from the canal. When Nasser refused, Anglo-French naval and air forces attacked &amp; occupied Port Said. They fully expected USSR to object, but</a:t>
            </a:r>
          </a:p>
          <a:p>
            <a:r>
              <a:rPr lang="en-US" dirty="0" smtClean="0"/>
              <a:t>In a totally unexpected and unprecedented move, President Eisenhower came to Egypt’s rescue &amp; strongly censured Israel, France and Britain, demanding immediate withdrawal. </a:t>
            </a:r>
          </a:p>
          <a:p>
            <a:pPr lvl="1"/>
            <a:r>
              <a:rPr lang="en-US" dirty="0" smtClean="0"/>
              <a:t>One of the only times in history that the </a:t>
            </a:r>
            <a:r>
              <a:rPr lang="en-US" b="1" dirty="0" smtClean="0"/>
              <a:t>US and USSR agreed together within the UN</a:t>
            </a:r>
            <a:r>
              <a:rPr lang="en-US" dirty="0" smtClean="0"/>
              <a:t> on any issue. </a:t>
            </a:r>
          </a:p>
          <a:p>
            <a:pPr lvl="1"/>
            <a:r>
              <a:rPr lang="en-US" dirty="0" smtClean="0"/>
              <a:t>As the allied forces withdrew in Dec, UN peace-keeping forces were sent to secure borders. </a:t>
            </a:r>
          </a:p>
          <a:p>
            <a:r>
              <a:rPr lang="en-US" dirty="0" smtClean="0"/>
              <a:t>Although Nasser suffered military defeat, he achieved overwhelming political victory, winning admiring respect of Arabs all over the world. He soon became the liberator the Palestinians never had, the voice calling for Arab unity against Western imperialism.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r>
              <a:rPr lang="en-US" dirty="0" smtClean="0"/>
              <a:t>Moyne’s Speech House of Lords 1942</a:t>
            </a:r>
            <a:endParaRPr lang="en-US" dirty="0"/>
          </a:p>
        </p:txBody>
      </p:sp>
      <p:sp>
        <p:nvSpPr>
          <p:cNvPr id="3" name="Content Placeholder 2"/>
          <p:cNvSpPr>
            <a:spLocks noGrp="1"/>
          </p:cNvSpPr>
          <p:nvPr>
            <p:ph sz="half" idx="1"/>
          </p:nvPr>
        </p:nvSpPr>
        <p:spPr>
          <a:xfrm>
            <a:off x="0" y="1143000"/>
            <a:ext cx="9144000" cy="2514600"/>
          </a:xfrm>
        </p:spPr>
        <p:txBody>
          <a:bodyPr>
            <a:normAutofit fontScale="62500" lnSpcReduction="20000"/>
          </a:bodyPr>
          <a:lstStyle/>
          <a:p>
            <a:r>
              <a:rPr lang="en-US" dirty="0" smtClean="0"/>
              <a:t>The tragedy of the Palestinian question is, as was said by the Royal Commission, that it is a </a:t>
            </a:r>
            <a:r>
              <a:rPr lang="en-US" b="1" dirty="0" smtClean="0"/>
              <a:t>conflict between two rights</a:t>
            </a:r>
            <a:r>
              <a:rPr lang="en-US" dirty="0" smtClean="0"/>
              <a:t>. When Jerusalem was destroyed and its site ploughed up in the year 135 A.D., the Jews had occupied the country for about 1,300 years. Since the </a:t>
            </a:r>
            <a:r>
              <a:rPr lang="en-US" dirty="0" err="1" smtClean="0"/>
              <a:t>Mahomedan</a:t>
            </a:r>
            <a:r>
              <a:rPr lang="en-US" dirty="0" smtClean="0"/>
              <a:t> invasion of 632 the Arabs have occupied Palestine for practically the same period. To these Arabs the Jews are not only alien in culture but also in blood. It is very often loosely said that Jews are Semites, but anthropologists tell us that, pure as they have kept their culture, the Jewish race has been much mixed with Gentiles since the beginning of the Diaspora. During the Babylonian captivity they acquired a strong Hittite admixture, and it is obvious that the </a:t>
            </a:r>
            <a:r>
              <a:rPr lang="en-US" dirty="0" err="1" smtClean="0"/>
              <a:t>Armenoid</a:t>
            </a:r>
            <a:r>
              <a:rPr lang="en-US" dirty="0" smtClean="0"/>
              <a:t> features which are still found among the Sephardim have been bred out of the Ashkenazim by an admixture of Slav blood.</a:t>
            </a:r>
            <a:endParaRPr lang="en-US" dirty="0"/>
          </a:p>
        </p:txBody>
      </p:sp>
      <p:sp>
        <p:nvSpPr>
          <p:cNvPr id="5" name="Content Placeholder 4"/>
          <p:cNvSpPr>
            <a:spLocks noGrp="1"/>
          </p:cNvSpPr>
          <p:nvPr>
            <p:ph sz="half" idx="2"/>
          </p:nvPr>
        </p:nvSpPr>
        <p:spPr>
          <a:xfrm>
            <a:off x="0" y="3657600"/>
            <a:ext cx="7315200" cy="3200400"/>
          </a:xfrm>
        </p:spPr>
        <p:txBody>
          <a:bodyPr>
            <a:normAutofit fontScale="62500" lnSpcReduction="20000"/>
          </a:bodyPr>
          <a:lstStyle/>
          <a:p>
            <a:r>
              <a:rPr lang="en-US" dirty="0" smtClean="0"/>
              <a:t>The Zionist movement has its main spring among those Jews of Poland and Eastern Europe.</a:t>
            </a:r>
          </a:p>
          <a:p>
            <a:r>
              <a:rPr lang="en-US" dirty="0" smtClean="0"/>
              <a:t>Their leaders demand that </a:t>
            </a:r>
            <a:r>
              <a:rPr lang="en-US" b="1" dirty="0" smtClean="0"/>
              <a:t>an already overcrowded Palestine should be trebled in its population by the admixture of another three million Jews immediately after the war. Now it is not a matter of putting a quart into a pint pot, it is a matter of putting exactly three pints into a pint pot. </a:t>
            </a:r>
            <a:r>
              <a:rPr lang="en-US" dirty="0" smtClean="0"/>
              <a:t>Successive inquiries have shown that immigration on this scale would be a disastrous mistake, and is indeed an impracticable dream. A far smaller measure of immigration led to the Palestine disturbances which lasted from 1936 to 1939, and showed that the Arabs, who have lived and buried their dead for fifty generations in Palestine, will not willingly surrender their land and self-government to the Jews</a:t>
            </a:r>
            <a:endParaRPr lang="en-US" dirty="0"/>
          </a:p>
        </p:txBody>
      </p:sp>
      <p:pic>
        <p:nvPicPr>
          <p:cNvPr id="2050" name="Picture 2" descr="http://t2.gstatic.com/images?q=tbn:ANd9GcSxNlMvWHOiCzi0Pplvc3FyNQ6JcfDmHa2cZ75eLrQR7dTZCGzc"/>
          <p:cNvPicPr>
            <a:picLocks noChangeAspect="1" noChangeArrowheads="1"/>
          </p:cNvPicPr>
          <p:nvPr/>
        </p:nvPicPr>
        <p:blipFill>
          <a:blip r:embed="rId2"/>
          <a:srcRect/>
          <a:stretch>
            <a:fillRect/>
          </a:stretch>
        </p:blipFill>
        <p:spPr bwMode="auto">
          <a:xfrm>
            <a:off x="7277100" y="4419599"/>
            <a:ext cx="1866900" cy="2438401"/>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682" name="Picture 2" descr="http://phobos.ramapo.edu/~theed/Cold_War/c_Khrushchev_era/b_Berlin/Images/c_Suez_Crisis/_44630191_56_suez_getty_466x282.jpg"/>
          <p:cNvPicPr>
            <a:picLocks noChangeAspect="1" noChangeArrowheads="1"/>
          </p:cNvPicPr>
          <p:nvPr/>
        </p:nvPicPr>
        <p:blipFill>
          <a:blip r:embed="rId2"/>
          <a:srcRect/>
          <a:stretch>
            <a:fillRect/>
          </a:stretch>
        </p:blipFill>
        <p:spPr bwMode="auto">
          <a:xfrm>
            <a:off x="0" y="1524000"/>
            <a:ext cx="9144000" cy="553349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3.bp.blogspot.com/_WNbXkYKkqkc/S_9i7fJsJcI/AAAAAAAAAGw/9zVBFeRvKXk/s1600/Suez.png"/>
          <p:cNvPicPr>
            <a:picLocks noChangeAspect="1" noChangeArrowheads="1"/>
          </p:cNvPicPr>
          <p:nvPr/>
        </p:nvPicPr>
        <p:blipFill>
          <a:blip r:embed="rId2"/>
          <a:srcRect/>
          <a:stretch>
            <a:fillRect/>
          </a:stretch>
        </p:blipFill>
        <p:spPr bwMode="auto">
          <a:xfrm>
            <a:off x="0" y="1"/>
            <a:ext cx="9188574" cy="6858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marineinsight.com/wp-content/uploads/2011/08/195329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3730" name="Picture 2" descr="http://1.bp.blogspot.com/-uc3Vd4dQBP0/TZ31wWb8dvI/AAAAAAAAAE8/Az0RKZsn0_M/s1600/state-of-israel-1948-9-and-suez-war-1956-map.jpg"/>
          <p:cNvPicPr>
            <a:picLocks noChangeAspect="1" noChangeArrowheads="1"/>
          </p:cNvPicPr>
          <p:nvPr/>
        </p:nvPicPr>
        <p:blipFill>
          <a:blip r:embed="rId2"/>
          <a:srcRect/>
          <a:stretch>
            <a:fillRect/>
          </a:stretch>
        </p:blipFill>
        <p:spPr bwMode="auto">
          <a:xfrm>
            <a:off x="0" y="1293223"/>
            <a:ext cx="9144000" cy="5564777"/>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Revival of Pan-Arabism</a:t>
            </a:r>
            <a:endParaRPr lang="en-US" dirty="0"/>
          </a:p>
        </p:txBody>
      </p:sp>
      <p:sp>
        <p:nvSpPr>
          <p:cNvPr id="3" name="Content Placeholder 2"/>
          <p:cNvSpPr>
            <a:spLocks noGrp="1"/>
          </p:cNvSpPr>
          <p:nvPr>
            <p:ph idx="1"/>
          </p:nvPr>
        </p:nvSpPr>
        <p:spPr>
          <a:xfrm>
            <a:off x="228600" y="990600"/>
            <a:ext cx="8915400" cy="5867400"/>
          </a:xfrm>
        </p:spPr>
        <p:txBody>
          <a:bodyPr>
            <a:normAutofit fontScale="92500" lnSpcReduction="20000"/>
          </a:bodyPr>
          <a:lstStyle/>
          <a:p>
            <a:r>
              <a:rPr lang="en-US" dirty="0" smtClean="0"/>
              <a:t>Despite the military setback, Nasser emerged strong in the eyes of Arab World after Suez Crisis</a:t>
            </a:r>
          </a:p>
          <a:p>
            <a:r>
              <a:rPr lang="en-US" dirty="0" smtClean="0"/>
              <a:t>It was with this momentum that he engaged Syria to form a unified “Arab” state:</a:t>
            </a:r>
          </a:p>
          <a:p>
            <a:pPr lvl="1"/>
            <a:r>
              <a:rPr lang="en-US" dirty="0" smtClean="0"/>
              <a:t>in 1958, Syria and Egypt joined by forming the </a:t>
            </a:r>
            <a:r>
              <a:rPr lang="en-US" b="1" dirty="0" smtClean="0"/>
              <a:t>United Arab Republic (UAR)</a:t>
            </a:r>
            <a:r>
              <a:rPr lang="en-US" dirty="0" smtClean="0"/>
              <a:t> with Nasser as president</a:t>
            </a:r>
          </a:p>
          <a:p>
            <a:pPr lvl="1"/>
            <a:r>
              <a:rPr lang="en-US" dirty="0" smtClean="0"/>
              <a:t>Other Arab leaders in Sudan, Libya and Yemen sought to form similar alliances as Pan-Arabism was at its apex</a:t>
            </a:r>
          </a:p>
          <a:p>
            <a:pPr lvl="1"/>
            <a:r>
              <a:rPr lang="en-US" dirty="0" smtClean="0"/>
              <a:t>this was not about religious unity (unlike pan-Islamism) but more of an ethnic and political unity</a:t>
            </a:r>
          </a:p>
          <a:p>
            <a:r>
              <a:rPr lang="en-US" dirty="0" smtClean="0"/>
              <a:t>With all the pomp and circumstance of Pan-Arabism in theory, the actual practice of it turned out to be more difficult than imagined. </a:t>
            </a:r>
          </a:p>
          <a:p>
            <a:pPr lvl="1"/>
            <a:r>
              <a:rPr lang="en-US" dirty="0" smtClean="0"/>
              <a:t>Within three short years of the fragile union, Egypt and Syria parted ways.</a:t>
            </a:r>
          </a:p>
          <a:p>
            <a:pPr lvl="1"/>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Cold War Syria and Iraq</a:t>
            </a:r>
            <a:endParaRPr lang="en-US" dirty="0"/>
          </a:p>
        </p:txBody>
      </p:sp>
      <p:sp>
        <p:nvSpPr>
          <p:cNvPr id="3" name="Content Placeholder 2"/>
          <p:cNvSpPr>
            <a:spLocks noGrp="1"/>
          </p:cNvSpPr>
          <p:nvPr>
            <p:ph idx="1"/>
          </p:nvPr>
        </p:nvSpPr>
        <p:spPr>
          <a:xfrm>
            <a:off x="228600" y="1143000"/>
            <a:ext cx="8915400" cy="5715000"/>
          </a:xfrm>
        </p:spPr>
        <p:txBody>
          <a:bodyPr>
            <a:normAutofit fontScale="92500" lnSpcReduction="20000"/>
          </a:bodyPr>
          <a:lstStyle/>
          <a:p>
            <a:r>
              <a:rPr lang="en-US" dirty="0" smtClean="0"/>
              <a:t>Unlike Egypt, Syria and Iraq are ethnically diverse. </a:t>
            </a:r>
          </a:p>
          <a:p>
            <a:pPr lvl="1"/>
            <a:r>
              <a:rPr lang="en-US" dirty="0" smtClean="0"/>
              <a:t>Syria is a complex tapestry of </a:t>
            </a:r>
            <a:r>
              <a:rPr lang="en-US" b="1" dirty="0" smtClean="0"/>
              <a:t>Arabs with widely varying ideologies </a:t>
            </a:r>
            <a:r>
              <a:rPr lang="en-US" dirty="0" smtClean="0"/>
              <a:t>Sunnis, </a:t>
            </a:r>
            <a:r>
              <a:rPr lang="en-US" dirty="0" err="1" smtClean="0"/>
              <a:t>Shi’is</a:t>
            </a:r>
            <a:r>
              <a:rPr lang="en-US" dirty="0" smtClean="0"/>
              <a:t>, </a:t>
            </a:r>
            <a:r>
              <a:rPr lang="en-US" dirty="0" err="1" smtClean="0"/>
              <a:t>Druzes</a:t>
            </a:r>
            <a:r>
              <a:rPr lang="en-US" dirty="0" smtClean="0"/>
              <a:t>, </a:t>
            </a:r>
            <a:r>
              <a:rPr lang="en-US" dirty="0" err="1" smtClean="0"/>
              <a:t>Isma’ilis</a:t>
            </a:r>
            <a:r>
              <a:rPr lang="en-US" dirty="0" smtClean="0"/>
              <a:t> and others. </a:t>
            </a:r>
          </a:p>
          <a:p>
            <a:pPr lvl="1"/>
            <a:r>
              <a:rPr lang="en-US" dirty="0" smtClean="0"/>
              <a:t>In addition there were scores of </a:t>
            </a:r>
            <a:r>
              <a:rPr lang="en-US" b="1" dirty="0" smtClean="0"/>
              <a:t>ethnic and religious minorities </a:t>
            </a:r>
            <a:r>
              <a:rPr lang="en-US" dirty="0" smtClean="0"/>
              <a:t>such as Catholics, Kurds, </a:t>
            </a:r>
            <a:r>
              <a:rPr lang="en-US" dirty="0" err="1" smtClean="0"/>
              <a:t>Turkomans</a:t>
            </a:r>
            <a:r>
              <a:rPr lang="en-US" dirty="0" smtClean="0"/>
              <a:t>, </a:t>
            </a:r>
            <a:r>
              <a:rPr lang="en-US" dirty="0" err="1" smtClean="0"/>
              <a:t>Circassians</a:t>
            </a:r>
            <a:r>
              <a:rPr lang="en-US" dirty="0" smtClean="0"/>
              <a:t> and </a:t>
            </a:r>
            <a:r>
              <a:rPr lang="en-US" dirty="0" err="1" smtClean="0"/>
              <a:t>Yazidis</a:t>
            </a:r>
            <a:r>
              <a:rPr lang="en-US" dirty="0" smtClean="0"/>
              <a:t>. </a:t>
            </a:r>
          </a:p>
          <a:p>
            <a:pPr lvl="1"/>
            <a:r>
              <a:rPr lang="en-US" dirty="0" smtClean="0"/>
              <a:t>Another 10% are </a:t>
            </a:r>
            <a:r>
              <a:rPr lang="en-US" b="1" dirty="0" smtClean="0"/>
              <a:t>roaming Bedouins </a:t>
            </a:r>
            <a:r>
              <a:rPr lang="en-US" dirty="0" smtClean="0"/>
              <a:t>who are adept at causing divisiveness. </a:t>
            </a:r>
          </a:p>
          <a:p>
            <a:r>
              <a:rPr lang="en-US" dirty="0" smtClean="0"/>
              <a:t>Syrians have </a:t>
            </a:r>
            <a:r>
              <a:rPr lang="en-US" b="1" dirty="0" smtClean="0"/>
              <a:t>never been able to speak with one voice </a:t>
            </a:r>
            <a:r>
              <a:rPr lang="en-US" dirty="0" smtClean="0"/>
              <a:t>as the individualism hinders their cooperation. </a:t>
            </a:r>
          </a:p>
          <a:p>
            <a:pPr lvl="1"/>
            <a:r>
              <a:rPr lang="en-US" dirty="0" smtClean="0"/>
              <a:t>Furthermore, a particular sect may be unified with another for one cause and the opposed to it for another cause. </a:t>
            </a:r>
          </a:p>
          <a:p>
            <a:r>
              <a:rPr lang="en-US" dirty="0" smtClean="0"/>
              <a:t>During a decade since Syria gained independence in 1946, there were nearly </a:t>
            </a:r>
            <a:r>
              <a:rPr lang="en-US" b="1" dirty="0" smtClean="0"/>
              <a:t>ten coup </a:t>
            </a:r>
            <a:r>
              <a:rPr lang="en-US" b="1" dirty="0" err="1" smtClean="0"/>
              <a:t>d’etats</a:t>
            </a:r>
            <a:r>
              <a:rPr lang="en-US" b="1" dirty="0" smtClean="0"/>
              <a:t> </a:t>
            </a:r>
            <a:r>
              <a:rPr lang="en-US" dirty="0" smtClean="0"/>
              <a:t>and about as many rewritings of the constitution.</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Enter the Ba’ath Party</a:t>
            </a:r>
            <a:endParaRPr lang="en-US" dirty="0"/>
          </a:p>
        </p:txBody>
      </p:sp>
      <p:sp>
        <p:nvSpPr>
          <p:cNvPr id="3" name="Content Placeholder 2"/>
          <p:cNvSpPr>
            <a:spLocks noGrp="1"/>
          </p:cNvSpPr>
          <p:nvPr>
            <p:ph idx="1"/>
          </p:nvPr>
        </p:nvSpPr>
        <p:spPr>
          <a:xfrm>
            <a:off x="0" y="1143000"/>
            <a:ext cx="8991600" cy="5715000"/>
          </a:xfrm>
        </p:spPr>
        <p:txBody>
          <a:bodyPr>
            <a:normAutofit fontScale="92500" lnSpcReduction="10000"/>
          </a:bodyPr>
          <a:lstStyle/>
          <a:p>
            <a:r>
              <a:rPr lang="en-US" dirty="0" smtClean="0"/>
              <a:t>The </a:t>
            </a:r>
            <a:r>
              <a:rPr lang="en-US" b="1" i="1" dirty="0" smtClean="0"/>
              <a:t>Ba’ath</a:t>
            </a:r>
            <a:r>
              <a:rPr lang="en-US" dirty="0" smtClean="0"/>
              <a:t> (Resurrection) </a:t>
            </a:r>
            <a:r>
              <a:rPr lang="en-US" b="1" i="1" dirty="0" smtClean="0"/>
              <a:t>Party </a:t>
            </a:r>
            <a:r>
              <a:rPr lang="en-US" dirty="0" smtClean="0"/>
              <a:t>was formed in 1953 by the fusion of socialist, Pan-Arab parties one led by </a:t>
            </a:r>
            <a:r>
              <a:rPr lang="en-US" b="1" dirty="0" smtClean="0"/>
              <a:t>Michel </a:t>
            </a:r>
            <a:r>
              <a:rPr lang="en-US" b="1" dirty="0" err="1" smtClean="0"/>
              <a:t>Aflaq</a:t>
            </a:r>
            <a:r>
              <a:rPr lang="en-US" dirty="0" smtClean="0"/>
              <a:t>, a Christian and the other by </a:t>
            </a:r>
            <a:r>
              <a:rPr lang="en-US" b="1" dirty="0" err="1" smtClean="0"/>
              <a:t>Salah</a:t>
            </a:r>
            <a:r>
              <a:rPr lang="en-US" b="1" dirty="0" smtClean="0"/>
              <a:t> al-</a:t>
            </a:r>
            <a:r>
              <a:rPr lang="en-US" b="1" dirty="0" err="1" smtClean="0"/>
              <a:t>Bitar</a:t>
            </a:r>
            <a:r>
              <a:rPr lang="en-US" dirty="0" smtClean="0"/>
              <a:t>, a Sunni Muslim. </a:t>
            </a:r>
          </a:p>
          <a:p>
            <a:pPr lvl="1"/>
            <a:r>
              <a:rPr lang="en-US" dirty="0" smtClean="0"/>
              <a:t>Their ideology was </a:t>
            </a:r>
            <a:r>
              <a:rPr lang="en-US" b="1" dirty="0" smtClean="0"/>
              <a:t>secular</a:t>
            </a:r>
            <a:r>
              <a:rPr lang="en-US" dirty="0" smtClean="0"/>
              <a:t>, </a:t>
            </a:r>
            <a:r>
              <a:rPr lang="en-US" b="1" dirty="0" smtClean="0"/>
              <a:t>Pan-Arab</a:t>
            </a:r>
            <a:r>
              <a:rPr lang="en-US" dirty="0" smtClean="0"/>
              <a:t> and called for nationalization of industry. </a:t>
            </a:r>
          </a:p>
          <a:p>
            <a:pPr lvl="1"/>
            <a:r>
              <a:rPr lang="en-US" dirty="0" smtClean="0"/>
              <a:t>They at once identified with Nasser. </a:t>
            </a:r>
          </a:p>
          <a:p>
            <a:pPr lvl="1"/>
            <a:r>
              <a:rPr lang="en-US" dirty="0" smtClean="0"/>
              <a:t>Their main rival was the Communist Party in Syria. </a:t>
            </a:r>
          </a:p>
          <a:p>
            <a:r>
              <a:rPr lang="en-US" dirty="0" err="1" smtClean="0"/>
              <a:t>Ba’athist</a:t>
            </a:r>
            <a:r>
              <a:rPr lang="en-US" dirty="0" smtClean="0"/>
              <a:t> Parties were also formed in Iraq (</a:t>
            </a:r>
            <a:r>
              <a:rPr lang="en-US" dirty="0" err="1" smtClean="0"/>
              <a:t>Sadam</a:t>
            </a:r>
            <a:r>
              <a:rPr lang="en-US" dirty="0" smtClean="0"/>
              <a:t> Hussein’s party), Lebanon and Jordan. </a:t>
            </a:r>
          </a:p>
          <a:p>
            <a:r>
              <a:rPr lang="en-US" dirty="0" smtClean="0"/>
              <a:t>It was the Syrian </a:t>
            </a:r>
            <a:r>
              <a:rPr lang="en-US" dirty="0" err="1" smtClean="0"/>
              <a:t>Ba’athists</a:t>
            </a:r>
            <a:r>
              <a:rPr lang="en-US" dirty="0" smtClean="0"/>
              <a:t> who, fearing a Communist Party coup in 1958, went to Cairo and proposed for a union with Nasser’s Egypt.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Founders of Ba’ath Party</a:t>
            </a:r>
            <a:endParaRPr lang="en-US" dirty="0"/>
          </a:p>
        </p:txBody>
      </p:sp>
      <p:pic>
        <p:nvPicPr>
          <p:cNvPr id="78850" name="Picture 2" descr="http://www.libreria-mundoarabe.com/Boletines/n%BA91%20Mar.11/MichelAflaq.jpg"/>
          <p:cNvPicPr>
            <a:picLocks noChangeAspect="1" noChangeArrowheads="1"/>
          </p:cNvPicPr>
          <p:nvPr/>
        </p:nvPicPr>
        <p:blipFill>
          <a:blip r:embed="rId2"/>
          <a:srcRect/>
          <a:stretch>
            <a:fillRect/>
          </a:stretch>
        </p:blipFill>
        <p:spPr bwMode="auto">
          <a:xfrm>
            <a:off x="5181600" y="1645309"/>
            <a:ext cx="3702193" cy="5212691"/>
          </a:xfrm>
          <a:prstGeom prst="rect">
            <a:avLst/>
          </a:prstGeom>
          <a:noFill/>
        </p:spPr>
      </p:pic>
      <p:pic>
        <p:nvPicPr>
          <p:cNvPr id="78852" name="Picture 4" descr="http://upload.wikimedia.org/wikipedia/commons/9/92/Salah_Bitar.jpg"/>
          <p:cNvPicPr>
            <a:picLocks noChangeAspect="1" noChangeArrowheads="1"/>
          </p:cNvPicPr>
          <p:nvPr/>
        </p:nvPicPr>
        <p:blipFill>
          <a:blip r:embed="rId3"/>
          <a:srcRect/>
          <a:stretch>
            <a:fillRect/>
          </a:stretch>
        </p:blipFill>
        <p:spPr bwMode="auto">
          <a:xfrm>
            <a:off x="533400" y="1752600"/>
            <a:ext cx="4219575" cy="4572000"/>
          </a:xfrm>
          <a:prstGeom prst="rect">
            <a:avLst/>
          </a:prstGeom>
          <a:noFill/>
        </p:spPr>
      </p:pic>
      <p:sp>
        <p:nvSpPr>
          <p:cNvPr id="5" name="Rectangle 4"/>
          <p:cNvSpPr/>
          <p:nvPr/>
        </p:nvSpPr>
        <p:spPr>
          <a:xfrm>
            <a:off x="1600200" y="6324600"/>
            <a:ext cx="1905000" cy="400110"/>
          </a:xfrm>
          <a:prstGeom prst="rect">
            <a:avLst/>
          </a:prstGeom>
        </p:spPr>
        <p:txBody>
          <a:bodyPr wrap="square">
            <a:spAutoFit/>
          </a:bodyPr>
          <a:lstStyle/>
          <a:p>
            <a:pPr algn="ctr"/>
            <a:r>
              <a:rPr lang="en-US" sz="2000" b="1" dirty="0" err="1" smtClean="0"/>
              <a:t>Salah</a:t>
            </a:r>
            <a:r>
              <a:rPr lang="en-US" sz="2000" b="1" dirty="0" smtClean="0"/>
              <a:t> al-</a:t>
            </a:r>
            <a:r>
              <a:rPr lang="en-US" sz="2000" b="1" dirty="0" err="1" smtClean="0"/>
              <a:t>Bitar</a:t>
            </a:r>
            <a:endParaRPr lang="en-US" sz="2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Failure of UAR</a:t>
            </a:r>
            <a:endParaRPr lang="en-US" dirty="0"/>
          </a:p>
        </p:txBody>
      </p:sp>
      <p:sp>
        <p:nvSpPr>
          <p:cNvPr id="3" name="Content Placeholder 2"/>
          <p:cNvSpPr>
            <a:spLocks noGrp="1"/>
          </p:cNvSpPr>
          <p:nvPr>
            <p:ph idx="1"/>
          </p:nvPr>
        </p:nvSpPr>
        <p:spPr>
          <a:xfrm>
            <a:off x="0" y="990600"/>
            <a:ext cx="8991600" cy="5867400"/>
          </a:xfrm>
        </p:spPr>
        <p:txBody>
          <a:bodyPr>
            <a:normAutofit fontScale="77500" lnSpcReduction="20000"/>
          </a:bodyPr>
          <a:lstStyle/>
          <a:p>
            <a:r>
              <a:rPr lang="en-US" dirty="0" smtClean="0"/>
              <a:t>Other groups in Syria such as moderates, businessmen, military leaders and conservatives realized that Syria was becoming a province of Egypt rather than a partner in a union. </a:t>
            </a:r>
          </a:p>
          <a:p>
            <a:pPr lvl="1"/>
            <a:r>
              <a:rPr lang="en-US" dirty="0" smtClean="0"/>
              <a:t>Restrictions were placed on the economy according to Egyptian needs. </a:t>
            </a:r>
          </a:p>
          <a:p>
            <a:r>
              <a:rPr lang="en-US" dirty="0" smtClean="0"/>
              <a:t>While the </a:t>
            </a:r>
            <a:r>
              <a:rPr lang="en-US" dirty="0" err="1" smtClean="0"/>
              <a:t>Ba’athists</a:t>
            </a:r>
            <a:r>
              <a:rPr lang="en-US" dirty="0" smtClean="0"/>
              <a:t> thought that things would work out for them in building the new National Union Party, Nasser never gave them the opportunity. </a:t>
            </a:r>
          </a:p>
          <a:p>
            <a:r>
              <a:rPr lang="en-US" dirty="0" smtClean="0"/>
              <a:t>Indeed, in the first elections held within the UAR in 1959, the </a:t>
            </a:r>
            <a:r>
              <a:rPr lang="en-US" dirty="0" err="1" smtClean="0"/>
              <a:t>Ba’athists</a:t>
            </a:r>
            <a:r>
              <a:rPr lang="en-US" dirty="0" smtClean="0"/>
              <a:t> were pushed out of government altogether. </a:t>
            </a:r>
          </a:p>
          <a:p>
            <a:r>
              <a:rPr lang="en-US" dirty="0" smtClean="0"/>
              <a:t>In addition, in applying his reforms to the UAR, Nasser failed to take into account the social, economic and agricultural differences between Egypt and Syria. </a:t>
            </a:r>
          </a:p>
          <a:p>
            <a:r>
              <a:rPr lang="en-US" dirty="0" smtClean="0"/>
              <a:t>Nasser made friends with Syria’s enemies, namely King Hussein of Jordan, King </a:t>
            </a:r>
            <a:r>
              <a:rPr lang="en-US" dirty="0" err="1" smtClean="0"/>
              <a:t>Sa’ud</a:t>
            </a:r>
            <a:r>
              <a:rPr lang="en-US" dirty="0" smtClean="0"/>
              <a:t> of Arabia and worst of all the British! </a:t>
            </a:r>
          </a:p>
          <a:p>
            <a:pPr lvl="1"/>
            <a:r>
              <a:rPr lang="en-US" dirty="0" smtClean="0"/>
              <a:t>The latter occurred when in June 1961, the British ended their protectorate over the oil-rich Kuwait and declared it to be independent.</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Invasion of Kuwait by Iraq</a:t>
            </a:r>
            <a:endParaRPr lang="en-US" dirty="0"/>
          </a:p>
        </p:txBody>
      </p:sp>
      <p:sp>
        <p:nvSpPr>
          <p:cNvPr id="3" name="Content Placeholder 2"/>
          <p:cNvSpPr>
            <a:spLocks noGrp="1"/>
          </p:cNvSpPr>
          <p:nvPr>
            <p:ph idx="1"/>
          </p:nvPr>
        </p:nvSpPr>
        <p:spPr>
          <a:xfrm>
            <a:off x="0" y="914400"/>
            <a:ext cx="8915400" cy="5943600"/>
          </a:xfrm>
        </p:spPr>
        <p:txBody>
          <a:bodyPr>
            <a:normAutofit fontScale="77500" lnSpcReduction="20000"/>
          </a:bodyPr>
          <a:lstStyle/>
          <a:p>
            <a:pPr marL="342900" lvl="1" indent="-342900">
              <a:buFont typeface="Arial" pitchFamily="34" charset="0"/>
              <a:buChar char="•"/>
            </a:pPr>
            <a:r>
              <a:rPr lang="en-US" sz="3100" dirty="0" smtClean="0"/>
              <a:t>After a successful coup, Iraq came under the Communist dictator General </a:t>
            </a:r>
            <a:r>
              <a:rPr lang="en-US" sz="3100" dirty="0" err="1" smtClean="0"/>
              <a:t>Abd</a:t>
            </a:r>
            <a:r>
              <a:rPr lang="en-US" sz="3100" dirty="0" smtClean="0"/>
              <a:t> al-</a:t>
            </a:r>
            <a:r>
              <a:rPr lang="en-US" sz="3100" dirty="0" err="1" smtClean="0"/>
              <a:t>Karim</a:t>
            </a:r>
            <a:r>
              <a:rPr lang="en-US" sz="3100" dirty="0" smtClean="0"/>
              <a:t> </a:t>
            </a:r>
            <a:r>
              <a:rPr lang="en-US" sz="3100" dirty="0" err="1" smtClean="0"/>
              <a:t>Qasim</a:t>
            </a:r>
            <a:r>
              <a:rPr lang="en-US" sz="3100" dirty="0" smtClean="0"/>
              <a:t> who executed the remnants of </a:t>
            </a:r>
            <a:r>
              <a:rPr lang="en-US" sz="3100" dirty="0" err="1" smtClean="0"/>
              <a:t>Faysal’s</a:t>
            </a:r>
            <a:r>
              <a:rPr lang="en-US" sz="3100" dirty="0" smtClean="0"/>
              <a:t> family</a:t>
            </a:r>
          </a:p>
          <a:p>
            <a:r>
              <a:rPr lang="en-US" dirty="0" smtClean="0"/>
              <a:t>Iraq was second only to Syria in the number of coup </a:t>
            </a:r>
            <a:r>
              <a:rPr lang="en-US" dirty="0" err="1" smtClean="0"/>
              <a:t>d’etats</a:t>
            </a:r>
            <a:r>
              <a:rPr lang="en-US" dirty="0" smtClean="0"/>
              <a:t> in ten years, namely 8</a:t>
            </a:r>
          </a:p>
          <a:p>
            <a:r>
              <a:rPr lang="en-US" dirty="0" smtClean="0"/>
              <a:t>In 1961, the British ended the protectorate of Kuwait and it became an  independent state</a:t>
            </a:r>
          </a:p>
          <a:p>
            <a:r>
              <a:rPr lang="en-US" dirty="0" smtClean="0"/>
              <a:t>On 25 June 1961, following Britain's relinquishing authority in Kuwait, </a:t>
            </a:r>
            <a:r>
              <a:rPr lang="en-US" dirty="0" err="1" smtClean="0"/>
              <a:t>Qasim</a:t>
            </a:r>
            <a:r>
              <a:rPr lang="en-US" dirty="0" smtClean="0"/>
              <a:t> announced that Kuwait would be incorporated into Iraq and the military threat was seen, by Britain, as imminent.</a:t>
            </a:r>
          </a:p>
          <a:p>
            <a:pPr lvl="1"/>
            <a:r>
              <a:rPr lang="en-US" dirty="0" smtClean="0"/>
              <a:t>The reasons for Iraqi belligerence are debatable, but as well as the political gain to be accrued from a successful military campaign, Kuwait's assets at the time included possible oil reserves (confirmed later) and secure access to the sea, which Iraq lacked.</a:t>
            </a:r>
          </a:p>
          <a:p>
            <a:r>
              <a:rPr lang="en-US" dirty="0" smtClean="0"/>
              <a:t>Britain had accepted responsibility for Kuwait's military protection and urgently sent a strong naval task force </a:t>
            </a:r>
          </a:p>
          <a:p>
            <a:pPr lvl="1"/>
            <a:r>
              <a:rPr lang="en-US" dirty="0" smtClean="0"/>
              <a:t>this action alone prompted </a:t>
            </a:r>
            <a:r>
              <a:rPr lang="en-US" dirty="0" err="1" smtClean="0"/>
              <a:t>Qasim</a:t>
            </a:r>
            <a:r>
              <a:rPr lang="en-US" dirty="0" smtClean="0"/>
              <a:t> to withdraw his claim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Backfire</a:t>
            </a:r>
            <a:endParaRPr lang="en-US"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As Moyne’s assassins fled on bicycles, an Egyptian motorcycle policeman pursued, wounding one in leg</a:t>
            </a:r>
          </a:p>
          <a:p>
            <a:r>
              <a:rPr lang="en-US" dirty="0" smtClean="0"/>
              <a:t>captured, they were brought to trial and hung</a:t>
            </a:r>
          </a:p>
          <a:p>
            <a:pPr lvl="1"/>
            <a:r>
              <a:rPr lang="en-US" dirty="0" smtClean="0"/>
              <a:t>Stern issued statement in their defense:</a:t>
            </a:r>
          </a:p>
          <a:p>
            <a:pPr lvl="1">
              <a:buNone/>
            </a:pPr>
            <a:r>
              <a:rPr lang="en-US" dirty="0" smtClean="0"/>
              <a:t>"We accuse Lord Moyne and the government he represents, with murdering hundreds and thousands of our brethren; we accuse him of seizing our country and looting our possessions... We were forced to do justice and to fight".</a:t>
            </a:r>
          </a:p>
          <a:p>
            <a:r>
              <a:rPr lang="en-US" dirty="0" smtClean="0"/>
              <a:t>There was reversal in British attitudes toward Zionism: "If our dreams for Zionism are to end in the smoke of an assassin's pistol, and the </a:t>
            </a:r>
            <a:r>
              <a:rPr lang="en-US" dirty="0" err="1" smtClean="0"/>
              <a:t>labours</a:t>
            </a:r>
            <a:r>
              <a:rPr lang="en-US" dirty="0" smtClean="0"/>
              <a:t> for its future produce a new set of gangsters worthy of Nazi Germany, then many like myself will have to reconsider the position we have maintained so consistently and so long in the past".</a:t>
            </a:r>
            <a:r>
              <a:rPr lang="en-US" baseline="30000" dirty="0" smtClean="0"/>
              <a:t> </a:t>
            </a:r>
            <a:r>
              <a:rPr lang="en-US" baseline="-25000" dirty="0" smtClean="0"/>
              <a:t>W Churchill</a:t>
            </a:r>
          </a:p>
          <a:p>
            <a:r>
              <a:rPr lang="en-US" dirty="0" smtClean="0"/>
              <a:t>Indeed a partition plan that would have given Jews a homeland was before the Cabinet for final approval in the same week that Moyne was assassinated, but the assassination caused it to be immediately shelved and never resurrected. </a:t>
            </a:r>
          </a:p>
          <a:p>
            <a:pPr lvl="1">
              <a:buNone/>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Nasser’s Opposition to Iraq</a:t>
            </a:r>
            <a:endParaRPr lang="en-US" dirty="0"/>
          </a:p>
        </p:txBody>
      </p:sp>
      <p:sp>
        <p:nvSpPr>
          <p:cNvPr id="3" name="Content Placeholder 2"/>
          <p:cNvSpPr>
            <a:spLocks noGrp="1"/>
          </p:cNvSpPr>
          <p:nvPr>
            <p:ph idx="1"/>
          </p:nvPr>
        </p:nvSpPr>
        <p:spPr>
          <a:xfrm>
            <a:off x="0" y="1524000"/>
            <a:ext cx="9144000" cy="5105400"/>
          </a:xfrm>
        </p:spPr>
        <p:txBody>
          <a:bodyPr>
            <a:normAutofit fontScale="77500" lnSpcReduction="20000"/>
          </a:bodyPr>
          <a:lstStyle/>
          <a:p>
            <a:r>
              <a:rPr lang="en-US" dirty="0" err="1" smtClean="0"/>
              <a:t>Qasim</a:t>
            </a:r>
            <a:r>
              <a:rPr lang="en-US" dirty="0" smtClean="0"/>
              <a:t> was the sworn enemy of Nasser and thus Nasser could not allow </a:t>
            </a:r>
            <a:r>
              <a:rPr lang="en-US" dirty="0" err="1" smtClean="0"/>
              <a:t>Qasim</a:t>
            </a:r>
            <a:r>
              <a:rPr lang="en-US" dirty="0" smtClean="0"/>
              <a:t> to carry out his plan. </a:t>
            </a:r>
          </a:p>
          <a:p>
            <a:r>
              <a:rPr lang="en-US" dirty="0" smtClean="0"/>
              <a:t>The Arab League took over the protection of Kuwait and the British had withdrawn its forces by 19 October</a:t>
            </a:r>
          </a:p>
          <a:p>
            <a:r>
              <a:rPr lang="en-US" dirty="0" smtClean="0"/>
              <a:t>The Arab world was astonished to see Nasser send Egyptian troops to fight with the British against another Arab country! </a:t>
            </a:r>
          </a:p>
          <a:p>
            <a:r>
              <a:rPr lang="en-US" dirty="0" smtClean="0"/>
              <a:t>The Syrians had enough. On September 28, 1961 Syrian officers stage a coup </a:t>
            </a:r>
            <a:r>
              <a:rPr lang="en-US" dirty="0" err="1" smtClean="0"/>
              <a:t>d’etat</a:t>
            </a:r>
            <a:r>
              <a:rPr lang="en-US" dirty="0" smtClean="0"/>
              <a:t> (#11) and forced the Egyptians to leave. The </a:t>
            </a:r>
            <a:r>
              <a:rPr lang="en-US" dirty="0" err="1" smtClean="0"/>
              <a:t>Ba’thist</a:t>
            </a:r>
            <a:r>
              <a:rPr lang="en-US" dirty="0" smtClean="0"/>
              <a:t> Party was reinstated.</a:t>
            </a:r>
          </a:p>
          <a:p>
            <a:r>
              <a:rPr lang="en-US" dirty="0" smtClean="0"/>
              <a:t>Later, on February 8, 1963, the </a:t>
            </a:r>
            <a:r>
              <a:rPr lang="en-US" dirty="0" err="1" smtClean="0"/>
              <a:t>Ba’thists</a:t>
            </a:r>
            <a:r>
              <a:rPr lang="en-US" dirty="0" smtClean="0"/>
              <a:t> of Iraq staged a coup and executed </a:t>
            </a:r>
            <a:r>
              <a:rPr lang="en-US" dirty="0" err="1" smtClean="0"/>
              <a:t>Qasim</a:t>
            </a:r>
            <a:r>
              <a:rPr lang="en-US" dirty="0" smtClean="0"/>
              <a:t> and his Communist supporters.</a:t>
            </a:r>
          </a:p>
          <a:p>
            <a:r>
              <a:rPr lang="en-US" dirty="0" smtClean="0"/>
              <a:t> They never again attempted a union and the three countries Iraq, Syria and Egypt vied with one another to lead the charge against Israel and dreamed of one day having a Pan-Arab state.</a:t>
            </a:r>
          </a:p>
          <a:p>
            <a:endParaRPr lang="en-US" dirty="0" smtClean="0"/>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endParaRPr lang="en-US"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After the failure of the UAR, the unpopular involvement in the Iraqi-Kuwait dispute and yet another misadventure in Yemen, Nasser’s popularity and prestige began to wane. </a:t>
            </a:r>
          </a:p>
          <a:p>
            <a:pPr lvl="1"/>
            <a:r>
              <a:rPr lang="en-US" dirty="0" smtClean="0"/>
              <a:t> Widely criticized, Nasser’s enemies outnumbered friends. </a:t>
            </a:r>
          </a:p>
          <a:p>
            <a:r>
              <a:rPr lang="en-US" dirty="0" smtClean="0"/>
              <a:t>Palestinian activists were beginning to form and the </a:t>
            </a:r>
            <a:r>
              <a:rPr lang="en-US" b="1" dirty="0" smtClean="0"/>
              <a:t>Palestine Liberation Organization (PLO) </a:t>
            </a:r>
            <a:r>
              <a:rPr lang="en-US" dirty="0" smtClean="0"/>
              <a:t>accused frontline Arab states of forgetting their cause. </a:t>
            </a:r>
          </a:p>
          <a:p>
            <a:pPr lvl="1"/>
            <a:r>
              <a:rPr lang="en-US" dirty="0" smtClean="0"/>
              <a:t>They intended to bring the region into war with Israel </a:t>
            </a:r>
          </a:p>
          <a:p>
            <a:pPr lvl="1"/>
            <a:r>
              <a:rPr lang="en-US" dirty="0" err="1" smtClean="0"/>
              <a:t>Fedayi’in</a:t>
            </a:r>
            <a:r>
              <a:rPr lang="en-US" dirty="0" smtClean="0"/>
              <a:t> launched numerous guerilla attacks against Israeli targets. </a:t>
            </a:r>
          </a:p>
          <a:p>
            <a:r>
              <a:rPr lang="en-US" dirty="0" smtClean="0"/>
              <a:t>Furthermore, Syria suffered as yet another coup </a:t>
            </a:r>
            <a:r>
              <a:rPr lang="en-US" dirty="0" err="1" smtClean="0"/>
              <a:t>d’etat</a:t>
            </a:r>
            <a:r>
              <a:rPr lang="en-US" dirty="0" smtClean="0"/>
              <a:t> in 1966, this time the leadership was more sympathetic to the Palestinian cause. </a:t>
            </a:r>
          </a:p>
          <a:p>
            <a:pPr lvl="1"/>
            <a:r>
              <a:rPr lang="en-US" b="1" i="1" dirty="0" err="1" smtClean="0"/>
              <a:t>Alawis</a:t>
            </a:r>
            <a:r>
              <a:rPr lang="en-US" dirty="0" smtClean="0"/>
              <a:t> were </a:t>
            </a:r>
            <a:r>
              <a:rPr lang="en-US" dirty="0" err="1" smtClean="0"/>
              <a:t>Shi’i</a:t>
            </a:r>
            <a:r>
              <a:rPr lang="en-US" dirty="0" smtClean="0"/>
              <a:t> minorities in Syria and came to power with Ba’ath party</a:t>
            </a:r>
          </a:p>
          <a:p>
            <a:pPr lvl="1"/>
            <a:r>
              <a:rPr lang="en-US" dirty="0" smtClean="0"/>
              <a:t>Invited the Soviet Union to supply them with modern arms, and the Soviets were more than happy to oblige. </a:t>
            </a:r>
          </a:p>
          <a:p>
            <a:pPr lvl="1"/>
            <a:r>
              <a:rPr lang="en-US" dirty="0" smtClean="0"/>
              <a:t>Despite Nasser’s falling prestige, </a:t>
            </a:r>
            <a:r>
              <a:rPr lang="en-US" dirty="0" err="1" smtClean="0"/>
              <a:t>Ba’athist</a:t>
            </a:r>
            <a:r>
              <a:rPr lang="en-US" dirty="0" smtClean="0"/>
              <a:t> movements in Syria and Iraq were patterned after the Free Officers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the Soviet Union</a:t>
            </a:r>
            <a:endParaRPr lang="en-US" dirty="0"/>
          </a:p>
        </p:txBody>
      </p:sp>
      <p:sp>
        <p:nvSpPr>
          <p:cNvPr id="3" name="Content Placeholder 2"/>
          <p:cNvSpPr>
            <a:spLocks noGrp="1"/>
          </p:cNvSpPr>
          <p:nvPr>
            <p:ph idx="1"/>
          </p:nvPr>
        </p:nvSpPr>
        <p:spPr>
          <a:xfrm>
            <a:off x="0" y="1600200"/>
            <a:ext cx="8991600" cy="4114800"/>
          </a:xfrm>
        </p:spPr>
        <p:txBody>
          <a:bodyPr>
            <a:normAutofit/>
          </a:bodyPr>
          <a:lstStyle/>
          <a:p>
            <a:r>
              <a:rPr lang="en-US" dirty="0" smtClean="0"/>
              <a:t>As if the Middle East were not already hopelessly complex, the entrance of the Soviet Union added yet another dimension</a:t>
            </a:r>
          </a:p>
          <a:p>
            <a:r>
              <a:rPr lang="en-US" dirty="0" smtClean="0"/>
              <a:t>the socialist governments of Egypt and Syria and the Communists of Iraq were supplied with the latest Soviet military equipment including the infamous MiG-21 fighter aircraft, capable of speeds in excess of Mach 2.0</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4994" name="Picture 2" descr="http://www.iaf.org.il/sip_storage/files/4/17344.jpg"/>
          <p:cNvPicPr>
            <a:picLocks noChangeAspect="1" noChangeArrowheads="1"/>
          </p:cNvPicPr>
          <p:nvPr/>
        </p:nvPicPr>
        <p:blipFill>
          <a:blip r:embed="rId2"/>
          <a:srcRect/>
          <a:stretch>
            <a:fillRect/>
          </a:stretch>
        </p:blipFill>
        <p:spPr bwMode="auto">
          <a:xfrm>
            <a:off x="0" y="558000"/>
            <a:ext cx="9144000" cy="63000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Brought to the Boiling Point</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t>Adding to the tension which was already at a boiling point, there was a major dispute between Syria and Israel regarding water rights and border agricultural lands. </a:t>
            </a:r>
          </a:p>
          <a:p>
            <a:pPr lvl="1"/>
            <a:r>
              <a:rPr lang="en-US" dirty="0" smtClean="0"/>
              <a:t>Israel began massing troops along the Syrian border. </a:t>
            </a:r>
          </a:p>
          <a:p>
            <a:pPr lvl="1"/>
            <a:r>
              <a:rPr lang="en-US" dirty="0" smtClean="0"/>
              <a:t>In response, Nasser, not wanting to lose face and hoping that Israel would be deterred by a show of solidarity, entered into a mutual defense pact with Syria. </a:t>
            </a:r>
          </a:p>
          <a:p>
            <a:r>
              <a:rPr lang="en-US" dirty="0" smtClean="0"/>
              <a:t>Despite a modest infusion of Soviet arms, Nasser realized that the combined Arab armies were woefully unprepared for war and unfamiliar with the latest Soviet weapons in their possession. </a:t>
            </a:r>
          </a:p>
          <a:p>
            <a:r>
              <a:rPr lang="en-US" dirty="0" smtClean="0"/>
              <a:t>In the period between Israel’s War of Independence (1948) and the Six Day War (1967), the Syrians constantly harassed Israeli border communities by firing artillery shells from their dominant positions on the </a:t>
            </a:r>
            <a:r>
              <a:rPr lang="en-US" b="1" dirty="0" smtClean="0"/>
              <a:t>Golan Heights</a:t>
            </a:r>
            <a:r>
              <a:rPr lang="en-US" dirty="0" smtClean="0"/>
              <a:t>. </a:t>
            </a:r>
          </a:p>
          <a:p>
            <a:pPr lvl="1"/>
            <a:r>
              <a:rPr lang="en-US" dirty="0" smtClean="0"/>
              <a:t>In October 1966 Israel brought the matter up before the United Nations.</a:t>
            </a:r>
          </a:p>
          <a:p>
            <a:pPr lvl="1"/>
            <a:r>
              <a:rPr lang="en-US" dirty="0" smtClean="0"/>
              <a:t>Five nations sponsored a resolution criticizing Syria for its actions but it failed to pass due to a Soviet veto.</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Brought to the Brink</a:t>
            </a:r>
            <a:endParaRPr lang="en-US"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When on April 7, 1967, Israel shot down six Syrian jets over Syrian territory in retaliation, Syria and Jordan criticized Nasser for not responding to defend Syria. </a:t>
            </a:r>
          </a:p>
          <a:p>
            <a:r>
              <a:rPr lang="en-US" dirty="0" smtClean="0"/>
              <a:t>Instead, Nasser intended to intimidate Israel. </a:t>
            </a:r>
            <a:r>
              <a:rPr lang="en-US" b="1" dirty="0" smtClean="0"/>
              <a:t>Egypt’s troops mobilized</a:t>
            </a:r>
            <a:r>
              <a:rPr lang="en-US" dirty="0" smtClean="0"/>
              <a:t> to their border with Israel along the Sinai</a:t>
            </a:r>
          </a:p>
          <a:p>
            <a:r>
              <a:rPr lang="en-US" dirty="0" smtClean="0"/>
              <a:t> Nasser called for </a:t>
            </a:r>
            <a:r>
              <a:rPr lang="en-US" b="1" dirty="0" smtClean="0"/>
              <a:t>removal of UN peace-keeping forces </a:t>
            </a:r>
            <a:r>
              <a:rPr lang="en-US" dirty="0" smtClean="0"/>
              <a:t>which had kept vigilance since 1956. </a:t>
            </a:r>
          </a:p>
          <a:p>
            <a:r>
              <a:rPr lang="en-US" dirty="0" smtClean="0"/>
              <a:t>What happened next pushed Israel beyond the limit, </a:t>
            </a:r>
            <a:r>
              <a:rPr lang="en-US" b="1" dirty="0" smtClean="0"/>
              <a:t>Egyptian troops occupied </a:t>
            </a:r>
            <a:r>
              <a:rPr lang="en-US" b="1" dirty="0" err="1" smtClean="0"/>
              <a:t>Sharm</a:t>
            </a:r>
            <a:r>
              <a:rPr lang="en-US" b="1" dirty="0" smtClean="0"/>
              <a:t> al-</a:t>
            </a:r>
            <a:r>
              <a:rPr lang="en-US" b="1" dirty="0" err="1" smtClean="0"/>
              <a:t>Shayk</a:t>
            </a:r>
            <a:r>
              <a:rPr lang="en-US" dirty="0" smtClean="0"/>
              <a:t> controlling the Straits of Tiran of the Gulf of Aqaba. </a:t>
            </a:r>
          </a:p>
          <a:p>
            <a:r>
              <a:rPr lang="en-US" dirty="0" smtClean="0"/>
              <a:t>On May 22, </a:t>
            </a:r>
            <a:r>
              <a:rPr lang="en-US" b="1" dirty="0" smtClean="0"/>
              <a:t>Egypt closed access to the Gulf of Aqaba </a:t>
            </a:r>
            <a:r>
              <a:rPr lang="en-US" dirty="0" smtClean="0"/>
              <a:t>to Israeli shipping and other shipping bringing supplies to Israeli port of </a:t>
            </a:r>
            <a:r>
              <a:rPr lang="en-US" dirty="0" err="1" smtClean="0"/>
              <a:t>Elat</a:t>
            </a:r>
            <a:r>
              <a:rPr lang="en-US" dirty="0" smtClean="0"/>
              <a:t>. </a:t>
            </a:r>
          </a:p>
          <a:p>
            <a:r>
              <a:rPr lang="en-US" dirty="0" smtClean="0"/>
              <a:t>By the end of May </a:t>
            </a:r>
            <a:r>
              <a:rPr lang="en-US" b="1" dirty="0" smtClean="0"/>
              <a:t>Egypt was joined by Jordan and Iraq </a:t>
            </a:r>
            <a:r>
              <a:rPr lang="en-US" dirty="0" smtClean="0"/>
              <a:t>in an alliance to repel any attack on any of their members. </a:t>
            </a:r>
          </a:p>
          <a:p>
            <a:r>
              <a:rPr lang="en-US" dirty="0" smtClean="0"/>
              <a:t>The Soviet Union was sympathetic with the Arab nations while the United States and Britain agreed with Israel that the </a:t>
            </a:r>
            <a:r>
              <a:rPr lang="en-US" b="1" dirty="0" smtClean="0"/>
              <a:t>closing of Aqaba, an international waterway, was an act of war. </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s://www.cia.gov/library/center-for-the-study-of-intelligence/csi-publications/csi-studies/studies/vol51no2/map1.JPG"/>
          <p:cNvPicPr>
            <a:picLocks noChangeAspect="1" noChangeArrowheads="1"/>
          </p:cNvPicPr>
          <p:nvPr/>
        </p:nvPicPr>
        <p:blipFill>
          <a:blip r:embed="rId2"/>
          <a:srcRect/>
          <a:stretch>
            <a:fillRect/>
          </a:stretch>
        </p:blipFill>
        <p:spPr bwMode="auto">
          <a:xfrm>
            <a:off x="0" y="1"/>
            <a:ext cx="7768002" cy="685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Six-Day War</a:t>
            </a:r>
            <a:endParaRPr lang="en-US" dirty="0"/>
          </a:p>
        </p:txBody>
      </p:sp>
      <p:sp>
        <p:nvSpPr>
          <p:cNvPr id="3" name="Content Placeholder 2"/>
          <p:cNvSpPr>
            <a:spLocks noGrp="1"/>
          </p:cNvSpPr>
          <p:nvPr>
            <p:ph idx="1"/>
          </p:nvPr>
        </p:nvSpPr>
        <p:spPr>
          <a:xfrm>
            <a:off x="228600" y="1295400"/>
            <a:ext cx="8915400" cy="5562600"/>
          </a:xfrm>
        </p:spPr>
        <p:txBody>
          <a:bodyPr>
            <a:normAutofit fontScale="77500" lnSpcReduction="20000"/>
          </a:bodyPr>
          <a:lstStyle/>
          <a:p>
            <a:r>
              <a:rPr lang="en-US" dirty="0" smtClean="0"/>
              <a:t> Israel was compelled to act preemptively against such overwhelming odds. </a:t>
            </a:r>
          </a:p>
          <a:p>
            <a:r>
              <a:rPr lang="en-US" dirty="0" smtClean="0"/>
              <a:t>In a lightning stroke, Israeli air and land forces swept into Arab land from Sinai to Syria starting June 5, 1967. </a:t>
            </a:r>
          </a:p>
          <a:p>
            <a:r>
              <a:rPr lang="en-US" dirty="0" smtClean="0"/>
              <a:t> In just two days Israeli jets annihilated the Egyptian, Syrian and Jordanian air forces mostly on the ground. </a:t>
            </a:r>
          </a:p>
          <a:p>
            <a:pPr lvl="1"/>
            <a:r>
              <a:rPr lang="en-US" dirty="0" smtClean="0"/>
              <a:t>From then on, Israeli forces enjoyed unchallenged air superiority and devastated ground forces. </a:t>
            </a:r>
          </a:p>
          <a:p>
            <a:r>
              <a:rPr lang="en-US" dirty="0" smtClean="0"/>
              <a:t>In six days the war was over. Israeli forces had taken the Sinai, West Bank and Golan Heights and annexed Old Jerusalem</a:t>
            </a:r>
          </a:p>
          <a:p>
            <a:pPr lvl="1"/>
            <a:r>
              <a:rPr lang="en-US" dirty="0" smtClean="0"/>
              <a:t> at a cost of less than 1,000 killed, 4,517 wounded, 15 captured and 46 aircraft lost </a:t>
            </a:r>
          </a:p>
          <a:p>
            <a:pPr lvl="1"/>
            <a:r>
              <a:rPr lang="en-US" dirty="0" smtClean="0"/>
              <a:t>while Arab forces suffered between 13,200–23,500 killed, 5,500+ captured, hundreds of tanks destroyed and 452+ aircraft destroyed.</a:t>
            </a:r>
          </a:p>
          <a:p>
            <a:pPr lvl="1"/>
            <a:r>
              <a:rPr lang="en-US" dirty="0" smtClean="0"/>
              <a:t> Israel captured nine Egyptian generals, over 300 officers, and millions of dollars worth in state of the art Soviet equipment, most of it undamaged</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endParaRPr lang="en-US" dirty="0"/>
          </a:p>
        </p:txBody>
      </p:sp>
      <p:sp>
        <p:nvSpPr>
          <p:cNvPr id="6" name="Content Placeholder 5"/>
          <p:cNvSpPr>
            <a:spLocks noGrp="1"/>
          </p:cNvSpPr>
          <p:nvPr>
            <p:ph sz="half" idx="1"/>
          </p:nvPr>
        </p:nvSpPr>
        <p:spPr>
          <a:xfrm>
            <a:off x="0" y="2819400"/>
            <a:ext cx="3733800" cy="4038600"/>
          </a:xfrm>
        </p:spPr>
        <p:txBody>
          <a:bodyPr/>
          <a:lstStyle/>
          <a:p>
            <a:endParaRPr lang="en-US" dirty="0"/>
          </a:p>
        </p:txBody>
      </p:sp>
      <p:sp>
        <p:nvSpPr>
          <p:cNvPr id="7" name="Content Placeholder 6"/>
          <p:cNvSpPr>
            <a:spLocks noGrp="1"/>
          </p:cNvSpPr>
          <p:nvPr>
            <p:ph sz="half" idx="2"/>
          </p:nvPr>
        </p:nvSpPr>
        <p:spPr>
          <a:xfrm>
            <a:off x="0" y="1143000"/>
            <a:ext cx="9144000" cy="1676401"/>
          </a:xfrm>
        </p:spPr>
        <p:txBody>
          <a:bodyPr/>
          <a:lstStyle/>
          <a:p>
            <a:endParaRPr lang="en-US" dirty="0"/>
          </a:p>
        </p:txBody>
      </p:sp>
      <p:pic>
        <p:nvPicPr>
          <p:cNvPr id="94210" name="Picture 2" descr="http://1.bp.blogspot.com/-io1myLN2BI8/TWPSGnmRglI/AAAAAAAAAC0/ULz8E7CSOIU/s1600/egyptian-warplanes-destroyed-israeli-jets-sinai-six-day-war-1967.jpg"/>
          <p:cNvPicPr>
            <a:picLocks noChangeAspect="1" noChangeArrowheads="1"/>
          </p:cNvPicPr>
          <p:nvPr/>
        </p:nvPicPr>
        <p:blipFill>
          <a:blip r:embed="rId2"/>
          <a:srcRect/>
          <a:stretch>
            <a:fillRect/>
          </a:stretch>
        </p:blipFill>
        <p:spPr bwMode="auto">
          <a:xfrm>
            <a:off x="0" y="-45722"/>
            <a:ext cx="9144001" cy="6903723"/>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0"/>
            <a:ext cx="8991600" cy="6629400"/>
          </a:xfrm>
        </p:spPr>
        <p:txBody>
          <a:bodyPr>
            <a:normAutofit fontScale="77500" lnSpcReduction="20000"/>
          </a:bodyPr>
          <a:lstStyle/>
          <a:p>
            <a:r>
              <a:rPr lang="en-US" dirty="0" smtClean="0"/>
              <a:t>At the commencement of hostilities, both Egypt and Israel announced that they had been attacked by the other country. Once it was established that Israel had struck first, the Israeli government claimed that it was a pre-emptive strike in the face of a planned invasion by the Arab countries. On the other hand, the Arab view was that it was an unjustified attack. Sources support both positions.</a:t>
            </a:r>
          </a:p>
          <a:p>
            <a:r>
              <a:rPr lang="en-US" dirty="0" smtClean="0"/>
              <a:t>On June 8, 1967 USS </a:t>
            </a:r>
            <a:r>
              <a:rPr lang="en-US" i="1" dirty="0" smtClean="0"/>
              <a:t>Liberty</a:t>
            </a:r>
            <a:r>
              <a:rPr lang="en-US" dirty="0" smtClean="0"/>
              <a:t>, a United States Navy electronic intelligence vessel sailing 13 nautical miles (24 km) off Arish (just outside Egypt's territorial waters), was attacked by Israeli jets and torpedo boats, nearly sinking the ship, killing 34 sailors and wounding 171. </a:t>
            </a:r>
          </a:p>
          <a:p>
            <a:pPr lvl="1"/>
            <a:r>
              <a:rPr lang="en-US" dirty="0" smtClean="0"/>
              <a:t>Israel said the attack was a case of mistaken identity, and that the ship had been misidentified as the Egyptian vessel </a:t>
            </a:r>
            <a:r>
              <a:rPr lang="en-US" i="1" dirty="0" smtClean="0"/>
              <a:t>El </a:t>
            </a:r>
            <a:r>
              <a:rPr lang="en-US" i="1" dirty="0" err="1" smtClean="0"/>
              <a:t>Quseir</a:t>
            </a:r>
            <a:r>
              <a:rPr lang="en-US" dirty="0" smtClean="0"/>
              <a:t>. </a:t>
            </a:r>
          </a:p>
          <a:p>
            <a:pPr lvl="1"/>
            <a:r>
              <a:rPr lang="en-US" dirty="0" smtClean="0"/>
              <a:t>Israel apologized for the mistake, and paid compensation to the victims or their families, and to the United States for damage to the ship. </a:t>
            </a:r>
          </a:p>
          <a:p>
            <a:pPr lvl="1"/>
            <a:r>
              <a:rPr lang="en-US" dirty="0" smtClean="0"/>
              <a:t>After an investigation, the U.S. accepted the explanation that the incident was friendly fire and the issue was closed by the exchange of diplomatic notes in 1987. The surviving crew members still claim, and present some evidence, that the attacks might have been deliberate.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Anglo-American Commission</a:t>
            </a:r>
            <a:endParaRPr lang="en-US" dirty="0"/>
          </a:p>
        </p:txBody>
      </p:sp>
      <p:sp>
        <p:nvSpPr>
          <p:cNvPr id="3" name="Content Placeholder 2"/>
          <p:cNvSpPr>
            <a:spLocks noGrp="1"/>
          </p:cNvSpPr>
          <p:nvPr>
            <p:ph idx="1"/>
          </p:nvPr>
        </p:nvSpPr>
        <p:spPr>
          <a:xfrm>
            <a:off x="228600" y="1295400"/>
            <a:ext cx="8915400" cy="5334000"/>
          </a:xfrm>
        </p:spPr>
        <p:txBody>
          <a:bodyPr>
            <a:normAutofit fontScale="85000" lnSpcReduction="20000"/>
          </a:bodyPr>
          <a:lstStyle/>
          <a:p>
            <a:r>
              <a:rPr lang="en-US" dirty="0" smtClean="0"/>
              <a:t>Carried on investigation in atmosphere of hostility and violence, the commission presented its report on April 30, 1946:</a:t>
            </a:r>
          </a:p>
          <a:p>
            <a:pPr lvl="1"/>
            <a:r>
              <a:rPr lang="en-US" dirty="0" smtClean="0"/>
              <a:t>Palestine be neither Jew or Arab state</a:t>
            </a:r>
          </a:p>
          <a:p>
            <a:pPr lvl="1"/>
            <a:r>
              <a:rPr lang="en-US" dirty="0" smtClean="0"/>
              <a:t>warned against partition</a:t>
            </a:r>
          </a:p>
          <a:p>
            <a:pPr lvl="1"/>
            <a:r>
              <a:rPr lang="en-US" dirty="0" smtClean="0"/>
              <a:t>favored a </a:t>
            </a:r>
            <a:r>
              <a:rPr lang="en-US" dirty="0" err="1" smtClean="0"/>
              <a:t>binational</a:t>
            </a:r>
            <a:r>
              <a:rPr lang="en-US" dirty="0" smtClean="0"/>
              <a:t>, bilingual state safeguarding rights of Arabs and Jews alike</a:t>
            </a:r>
          </a:p>
          <a:p>
            <a:pPr lvl="1"/>
            <a:r>
              <a:rPr lang="en-US" dirty="0" smtClean="0"/>
              <a:t>situation not ripe for independence, mandate should continue pending execution of trusteeship under United Nations</a:t>
            </a:r>
          </a:p>
          <a:p>
            <a:pPr lvl="1"/>
            <a:r>
              <a:rPr lang="en-US" dirty="0" smtClean="0"/>
              <a:t>in order to relieve suffering of Jewish refugees in Europe admission of 100,000 Jews</a:t>
            </a:r>
          </a:p>
          <a:p>
            <a:pPr lvl="1"/>
            <a:r>
              <a:rPr lang="en-US" dirty="0" smtClean="0"/>
              <a:t>but these would all come to naught as no one could agree</a:t>
            </a:r>
          </a:p>
          <a:p>
            <a:r>
              <a:rPr lang="en-US" dirty="0" smtClean="0"/>
              <a:t>Secretary Bevin blamed US for failure in that during a gubernatorial campaign in New York, candidates promised immigration of some 100,000-175,000 Jews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Six Day War Terrritories 2.png">
            <a:hlinkClick r:id="rId2"/>
          </p:cNvPr>
          <p:cNvPicPr>
            <a:picLocks noChangeAspect="1" noChangeArrowheads="1"/>
          </p:cNvPicPr>
          <p:nvPr/>
        </p:nvPicPr>
        <p:blipFill>
          <a:blip r:embed="rId3"/>
          <a:srcRect/>
          <a:stretch>
            <a:fillRect/>
          </a:stretch>
        </p:blipFill>
        <p:spPr bwMode="auto">
          <a:xfrm>
            <a:off x="0" y="-22976"/>
            <a:ext cx="4572000" cy="6880976"/>
          </a:xfrm>
          <a:prstGeom prst="rect">
            <a:avLst/>
          </a:prstGeom>
          <a:noFill/>
        </p:spPr>
      </p:pic>
      <p:sp>
        <p:nvSpPr>
          <p:cNvPr id="3" name="Title 2"/>
          <p:cNvSpPr>
            <a:spLocks noGrp="1"/>
          </p:cNvSpPr>
          <p:nvPr>
            <p:ph type="title"/>
          </p:nvPr>
        </p:nvSpPr>
        <p:spPr>
          <a:xfrm>
            <a:off x="4572000" y="274638"/>
            <a:ext cx="4114800" cy="1143000"/>
          </a:xfrm>
        </p:spPr>
        <p:txBody>
          <a:bodyPr/>
          <a:lstStyle/>
          <a:p>
            <a:endParaRPr lang="en-US" dirty="0"/>
          </a:p>
        </p:txBody>
      </p:sp>
      <p:sp>
        <p:nvSpPr>
          <p:cNvPr id="4" name="Content Placeholder 3"/>
          <p:cNvSpPr>
            <a:spLocks noGrp="1"/>
          </p:cNvSpPr>
          <p:nvPr>
            <p:ph idx="1"/>
          </p:nvPr>
        </p:nvSpPr>
        <p:spPr>
          <a:xfrm>
            <a:off x="4572000" y="1600200"/>
            <a:ext cx="4343400" cy="5029200"/>
          </a:xfrm>
        </p:spPr>
        <p:txBody>
          <a:bodyPr/>
          <a:lstStyle/>
          <a:p>
            <a:r>
              <a:rPr lang="en-US" dirty="0" smtClean="0"/>
              <a:t>At the end, Israel occupied the entire former Palestine mandate. They had driven the Jordanians out of the West Bank and occupied Egypt’s Sinai, controlling entire </a:t>
            </a:r>
            <a:r>
              <a:rPr lang="en-US" smtClean="0"/>
              <a:t>eastern shore of Suez Canal</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 of Six-Day War</a:t>
            </a:r>
            <a:endParaRPr lang="en-US" dirty="0"/>
          </a:p>
        </p:txBody>
      </p:sp>
      <p:sp>
        <p:nvSpPr>
          <p:cNvPr id="3" name="Content Placeholder 2"/>
          <p:cNvSpPr>
            <a:spLocks noGrp="1"/>
          </p:cNvSpPr>
          <p:nvPr>
            <p:ph idx="1"/>
          </p:nvPr>
        </p:nvSpPr>
        <p:spPr>
          <a:xfrm>
            <a:off x="381000" y="1600200"/>
            <a:ext cx="8534400" cy="4953000"/>
          </a:xfrm>
        </p:spPr>
        <p:txBody>
          <a:bodyPr>
            <a:normAutofit lnSpcReduction="10000"/>
          </a:bodyPr>
          <a:lstStyle/>
          <a:p>
            <a:r>
              <a:rPr lang="en-US" dirty="0" smtClean="0"/>
              <a:t>At the end of Six-Day War, Israel had expanded their territory to unprecedented size</a:t>
            </a:r>
          </a:p>
          <a:p>
            <a:pPr lvl="1"/>
            <a:r>
              <a:rPr lang="en-US" dirty="0" smtClean="0"/>
              <a:t>Jews could pray unhindered at Wailing Wall</a:t>
            </a:r>
          </a:p>
          <a:p>
            <a:pPr lvl="1"/>
            <a:r>
              <a:rPr lang="en-US" dirty="0" smtClean="0"/>
              <a:t>Israel’s ships were free to sail Gulf of Suez</a:t>
            </a:r>
          </a:p>
          <a:p>
            <a:pPr lvl="1"/>
            <a:r>
              <a:rPr lang="en-US" dirty="0" err="1" smtClean="0"/>
              <a:t>Elat</a:t>
            </a:r>
            <a:r>
              <a:rPr lang="en-US" dirty="0" smtClean="0"/>
              <a:t> could no longer be strangled at Straits of Tiran</a:t>
            </a:r>
          </a:p>
          <a:p>
            <a:pPr lvl="1"/>
            <a:r>
              <a:rPr lang="en-US" dirty="0" smtClean="0"/>
              <a:t>Syrian artillery could no longer rain down from Golan Heights</a:t>
            </a:r>
          </a:p>
          <a:p>
            <a:pPr lvl="1"/>
            <a:r>
              <a:rPr lang="en-US" dirty="0" smtClean="0"/>
              <a:t>but it did not bring peace</a:t>
            </a:r>
          </a:p>
          <a:p>
            <a:r>
              <a:rPr lang="en-US" dirty="0" smtClean="0"/>
              <a:t>Arabs within occupied lands sympathized with Palestinian terrorists and harbored them</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Security Council Resolution 242</a:t>
            </a:r>
            <a:endParaRPr lang="en-US" dirty="0"/>
          </a:p>
        </p:txBody>
      </p:sp>
      <p:sp>
        <p:nvSpPr>
          <p:cNvPr id="3" name="Content Placeholder 2"/>
          <p:cNvSpPr>
            <a:spLocks noGrp="1"/>
          </p:cNvSpPr>
          <p:nvPr>
            <p:ph idx="1"/>
          </p:nvPr>
        </p:nvSpPr>
        <p:spPr>
          <a:xfrm>
            <a:off x="0" y="1295400"/>
            <a:ext cx="9144000" cy="5181600"/>
          </a:xfrm>
        </p:spPr>
        <p:txBody>
          <a:bodyPr>
            <a:normAutofit fontScale="92500" lnSpcReduction="20000"/>
          </a:bodyPr>
          <a:lstStyle/>
          <a:p>
            <a:r>
              <a:rPr lang="en-US" dirty="0" smtClean="0"/>
              <a:t>adopted unanimously by the UN Security Council on November 22, 1967, in aftermath of the Six Day War</a:t>
            </a:r>
          </a:p>
          <a:p>
            <a:r>
              <a:rPr lang="en-US" dirty="0" smtClean="0"/>
              <a:t>requires the establishment of a </a:t>
            </a:r>
            <a:r>
              <a:rPr lang="en-US" b="1" dirty="0" smtClean="0"/>
              <a:t>just and lasting peace </a:t>
            </a:r>
            <a:r>
              <a:rPr lang="en-US" dirty="0" smtClean="0"/>
              <a:t>in the Middle East which should include the application of both the following principles:</a:t>
            </a:r>
          </a:p>
          <a:p>
            <a:pPr lvl="1"/>
            <a:r>
              <a:rPr lang="en-US" dirty="0" smtClean="0"/>
              <a:t>(</a:t>
            </a:r>
            <a:r>
              <a:rPr lang="en-US" dirty="0" err="1" smtClean="0"/>
              <a:t>i</a:t>
            </a:r>
            <a:r>
              <a:rPr lang="en-US" dirty="0" smtClean="0"/>
              <a:t>) </a:t>
            </a:r>
            <a:r>
              <a:rPr lang="en-US" b="1" dirty="0" smtClean="0"/>
              <a:t>Withdrawal of Israel armed forces from territories occupied</a:t>
            </a:r>
            <a:r>
              <a:rPr lang="en-US" dirty="0" smtClean="0"/>
              <a:t> in the recent conflict;</a:t>
            </a:r>
          </a:p>
          <a:p>
            <a:pPr lvl="1"/>
            <a:r>
              <a:rPr lang="en-US" dirty="0" smtClean="0"/>
              <a:t>(ii</a:t>
            </a:r>
            <a:r>
              <a:rPr lang="en-US" b="1" dirty="0" smtClean="0"/>
              <a:t>) Termination of all claims or states of belligerency </a:t>
            </a:r>
            <a:r>
              <a:rPr lang="en-US" dirty="0" smtClean="0"/>
              <a:t>and respect for and </a:t>
            </a:r>
            <a:r>
              <a:rPr lang="en-US" b="1" dirty="0" smtClean="0"/>
              <a:t>acknowledgment of the sovereignty, territorial integrity and political independence of every State </a:t>
            </a:r>
            <a:r>
              <a:rPr lang="en-US" dirty="0" smtClean="0"/>
              <a:t>in the area and their right to live in peace within secure and recognized boundaries free from threats or acts of force."</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Council Resolution 242</a:t>
            </a:r>
            <a:endParaRPr lang="en-US" dirty="0"/>
          </a:p>
        </p:txBody>
      </p:sp>
      <p:sp>
        <p:nvSpPr>
          <p:cNvPr id="3" name="Content Placeholder 2"/>
          <p:cNvSpPr>
            <a:spLocks noGrp="1"/>
          </p:cNvSpPr>
          <p:nvPr>
            <p:ph idx="1"/>
          </p:nvPr>
        </p:nvSpPr>
        <p:spPr>
          <a:xfrm>
            <a:off x="0" y="1600200"/>
            <a:ext cx="9144000" cy="4876800"/>
          </a:xfrm>
        </p:spPr>
        <p:txBody>
          <a:bodyPr/>
          <a:lstStyle/>
          <a:p>
            <a:r>
              <a:rPr lang="en-US" dirty="0" smtClean="0"/>
              <a:t>Israel interprets 242 as calling for withdrawal from territories as part of a negotiated peace and full diplomatic recognition. </a:t>
            </a:r>
          </a:p>
          <a:p>
            <a:pPr lvl="1"/>
            <a:r>
              <a:rPr lang="en-US" dirty="0" smtClean="0"/>
              <a:t>withdrawal would not come before Arabs start to meet their own obligations that led to durable peace</a:t>
            </a:r>
          </a:p>
          <a:p>
            <a:r>
              <a:rPr lang="en-US" dirty="0" smtClean="0"/>
              <a:t>the "Palestinian viewpoint" focus on the phrase in the resolution's preamble emphasizing the "inadmissibility of the acquisition of territory by war"</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Security Council Resolution 242</a:t>
            </a:r>
            <a:endParaRPr lang="en-US" dirty="0"/>
          </a:p>
        </p:txBody>
      </p:sp>
      <p:sp>
        <p:nvSpPr>
          <p:cNvPr id="3" name="Content Placeholder 2"/>
          <p:cNvSpPr>
            <a:spLocks noGrp="1"/>
          </p:cNvSpPr>
          <p:nvPr>
            <p:ph idx="1"/>
          </p:nvPr>
        </p:nvSpPr>
        <p:spPr>
          <a:xfrm>
            <a:off x="0" y="1219200"/>
            <a:ext cx="9144000" cy="5638800"/>
          </a:xfrm>
        </p:spPr>
        <p:txBody>
          <a:bodyPr>
            <a:normAutofit fontScale="62500" lnSpcReduction="20000"/>
          </a:bodyPr>
          <a:lstStyle/>
          <a:p>
            <a:r>
              <a:rPr lang="en-US" dirty="0" smtClean="0"/>
              <a:t>on September 1, 1982 President Ronald Reagan said:</a:t>
            </a:r>
          </a:p>
          <a:p>
            <a:pPr>
              <a:buNone/>
            </a:pPr>
            <a:r>
              <a:rPr lang="en-US" dirty="0" smtClean="0"/>
              <a:t>	“In the pre-1967 borders Israel was barely 10 miles wide at its narrowest point. The bulk of Israel's population lived within artillery range of hostile Arab armies. I am not about to ask Israel to live that way again...So </a:t>
            </a:r>
            <a:r>
              <a:rPr lang="en-US" b="1" dirty="0" smtClean="0"/>
              <a:t>the United States will not support the establishment of an independent Palestinian state in the West Bank and Gaza, and we will not support annexation or permanent control by Israel</a:t>
            </a:r>
            <a:r>
              <a:rPr lang="en-US" dirty="0" smtClean="0"/>
              <a:t>.</a:t>
            </a:r>
          </a:p>
          <a:p>
            <a:pPr>
              <a:buNone/>
            </a:pPr>
            <a:r>
              <a:rPr lang="en-US" dirty="0" smtClean="0"/>
              <a:t>	There is, however, another way to peace. The final status of these lands must, of course, be reached through the give-and-take of negotiations; but it is the firm view of the United States that </a:t>
            </a:r>
            <a:r>
              <a:rPr lang="en-US" b="1" dirty="0" smtClean="0"/>
              <a:t>self-government by the Palestinians of the West Bank and Gaza in association with Jordan offers the best chance for a durable, just and lasting peace.</a:t>
            </a:r>
          </a:p>
          <a:p>
            <a:pPr>
              <a:buNone/>
            </a:pPr>
            <a:r>
              <a:rPr lang="en-US" dirty="0" smtClean="0"/>
              <a:t>	It is the United States' position that - </a:t>
            </a:r>
            <a:r>
              <a:rPr lang="en-US" b="1" dirty="0" smtClean="0"/>
              <a:t>in return for peace - the withdrawal provision of Resolution 242 applies to all fronts, including the West Bank and Gaza</a:t>
            </a:r>
            <a:r>
              <a:rPr lang="en-US" dirty="0" smtClean="0"/>
              <a:t>.</a:t>
            </a:r>
          </a:p>
          <a:p>
            <a:pPr>
              <a:buNone/>
            </a:pPr>
            <a:r>
              <a:rPr lang="en-US" dirty="0" smtClean="0"/>
              <a:t>	When the border is negotiated between Jordan and Israel, our view </a:t>
            </a:r>
            <a:r>
              <a:rPr lang="en-US" b="1" dirty="0" smtClean="0"/>
              <a:t>on the extent to which Israel should be asked to give up territory will be heavily affected by the extent of true peace and normalization and the security arrangements offered in return.</a:t>
            </a:r>
          </a:p>
          <a:p>
            <a:pPr>
              <a:buNone/>
            </a:pPr>
            <a:r>
              <a:rPr lang="en-US" dirty="0" smtClean="0"/>
              <a:t>	Finally, we remain convinced that </a:t>
            </a:r>
            <a:r>
              <a:rPr lang="en-US" b="1" dirty="0" smtClean="0"/>
              <a:t>Jerusalem must remain undivided</a:t>
            </a:r>
            <a:r>
              <a:rPr lang="en-US" dirty="0" smtClean="0"/>
              <a:t>, but its final status should be decided through negotiations.”</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Security Council Resolution 242</a:t>
            </a:r>
            <a:endParaRPr lang="en-US" dirty="0"/>
          </a:p>
        </p:txBody>
      </p:sp>
      <p:sp>
        <p:nvSpPr>
          <p:cNvPr id="3" name="Content Placeholder 2"/>
          <p:cNvSpPr>
            <a:spLocks noGrp="1"/>
          </p:cNvSpPr>
          <p:nvPr>
            <p:ph idx="1"/>
          </p:nvPr>
        </p:nvSpPr>
        <p:spPr>
          <a:xfrm>
            <a:off x="0" y="1219200"/>
            <a:ext cx="9144000" cy="5638800"/>
          </a:xfrm>
        </p:spPr>
        <p:txBody>
          <a:bodyPr>
            <a:normAutofit/>
          </a:bodyPr>
          <a:lstStyle/>
          <a:p>
            <a:r>
              <a:rPr lang="en-US" dirty="0" smtClean="0"/>
              <a:t>"Land for peace" served as the basis of the Israel-Egypt Peace Treaty in 1979, in which Israel withdrew from the Sinai peninsula (Egypt withdrew its claims to the Gaza Strip in favor of the Palestine Liberation Organization). </a:t>
            </a:r>
          </a:p>
          <a:p>
            <a:r>
              <a:rPr lang="en-US" dirty="0" smtClean="0"/>
              <a:t>Jordan renounced its claims regarding the West Bank in favor of the Palestine Liberation Organization, and has signed the Israel-Jordan Treaty of Peace in 1994, that established the Jordan River as the boundary of Jordan.</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Six-Year Stalemate</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Israel was prepared to negotiate implementation of the "land for peace" formula of resolution 242:</a:t>
            </a:r>
          </a:p>
          <a:p>
            <a:pPr lvl="1"/>
            <a:r>
              <a:rPr lang="en-US" dirty="0" smtClean="0"/>
              <a:t>all the gained lands of ‘67 were up for barter… </a:t>
            </a:r>
          </a:p>
          <a:p>
            <a:pPr lvl="1"/>
            <a:r>
              <a:rPr lang="en-US" dirty="0" smtClean="0"/>
              <a:t>except Jerusalem, as Capital of Israel, no part of it would be handed back to the Hashemite Kingdom Jordan</a:t>
            </a:r>
          </a:p>
          <a:p>
            <a:pPr lvl="1"/>
            <a:r>
              <a:rPr lang="en-US" dirty="0" smtClean="0"/>
              <a:t>but as the Arabs were in no mood to negotiate, no part of land was relinquished.</a:t>
            </a:r>
          </a:p>
          <a:p>
            <a:r>
              <a:rPr lang="en-US" dirty="0" smtClean="0"/>
              <a:t>Guerilla activity escalated bringing the area to the point of boiling over again, this time the pendulum of international sympathy swung toward the Arabs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Egypt’s War of Attrition</a:t>
            </a:r>
            <a:endParaRPr lang="en-US" dirty="0"/>
          </a:p>
        </p:txBody>
      </p:sp>
      <p:sp>
        <p:nvSpPr>
          <p:cNvPr id="3" name="Content Placeholder 2"/>
          <p:cNvSpPr>
            <a:spLocks noGrp="1"/>
          </p:cNvSpPr>
          <p:nvPr>
            <p:ph idx="1"/>
          </p:nvPr>
        </p:nvSpPr>
        <p:spPr>
          <a:xfrm>
            <a:off x="228600" y="1600200"/>
            <a:ext cx="8915400" cy="5029200"/>
          </a:xfrm>
        </p:spPr>
        <p:txBody>
          <a:bodyPr>
            <a:normAutofit fontScale="92500"/>
          </a:bodyPr>
          <a:lstStyle/>
          <a:p>
            <a:r>
              <a:rPr lang="en-US" smtClean="0"/>
              <a:t>From 1969-1973, </a:t>
            </a:r>
            <a:r>
              <a:rPr lang="en-US" dirty="0" smtClean="0"/>
              <a:t>Egyptian guns bombarded and commandos raided Israeli positions along the canal</a:t>
            </a:r>
          </a:p>
          <a:p>
            <a:r>
              <a:rPr lang="en-US" dirty="0" smtClean="0"/>
              <a:t>Unwilling to commit scarce ground forces to the length of the canal, Israel relied on air strikes to contain Egyptian forces west of Canal</a:t>
            </a:r>
          </a:p>
          <a:p>
            <a:r>
              <a:rPr lang="en-US" dirty="0" smtClean="0"/>
              <a:t>Over 8,000 tons of bombs were expended  in these raids and 150 Egyptian aircraft were shot down </a:t>
            </a:r>
          </a:p>
          <a:p>
            <a:r>
              <a:rPr lang="en-US" dirty="0" smtClean="0"/>
              <a:t>Furthermore, Russian-built SAM-2 missiles were ineffective at defending against Israeli aircraft</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Superpower Influence</a:t>
            </a:r>
            <a:endParaRPr lang="en-US" dirty="0"/>
          </a:p>
        </p:txBody>
      </p:sp>
      <p:sp>
        <p:nvSpPr>
          <p:cNvPr id="3" name="Content Placeholder 2"/>
          <p:cNvSpPr>
            <a:spLocks noGrp="1"/>
          </p:cNvSpPr>
          <p:nvPr>
            <p:ph idx="1"/>
          </p:nvPr>
        </p:nvSpPr>
        <p:spPr>
          <a:xfrm>
            <a:off x="228600" y="1371600"/>
            <a:ext cx="8610600" cy="5257800"/>
          </a:xfrm>
        </p:spPr>
        <p:txBody>
          <a:bodyPr>
            <a:normAutofit fontScale="85000" lnSpcReduction="20000"/>
          </a:bodyPr>
          <a:lstStyle/>
          <a:p>
            <a:r>
              <a:rPr lang="en-US" dirty="0" smtClean="0"/>
              <a:t>Since 1955, the Soviet Union became more and more the opportunist supplier of Arab arms (Egypt, Syria and Iraq)</a:t>
            </a:r>
          </a:p>
          <a:p>
            <a:pPr lvl="1"/>
            <a:r>
              <a:rPr lang="en-US" dirty="0" smtClean="0"/>
              <a:t>in exchange they received Egyptian cotton</a:t>
            </a:r>
          </a:p>
          <a:p>
            <a:pPr lvl="1"/>
            <a:r>
              <a:rPr lang="en-US" dirty="0" smtClean="0"/>
              <a:t>acquired bases in Mediterranean for their fleet and </a:t>
            </a:r>
            <a:r>
              <a:rPr lang="en-US" dirty="0" err="1" smtClean="0"/>
              <a:t>airforces</a:t>
            </a:r>
            <a:endParaRPr lang="en-US" dirty="0" smtClean="0"/>
          </a:p>
          <a:p>
            <a:pPr lvl="1"/>
            <a:r>
              <a:rPr lang="en-US" dirty="0" smtClean="0"/>
              <a:t>economic and political interests in Suez Canal (Egypt) and Arab oil (Iraq)</a:t>
            </a:r>
          </a:p>
          <a:p>
            <a:r>
              <a:rPr lang="en-US" dirty="0" smtClean="0"/>
              <a:t>Pretty much abandoned by France and Britain, Israel found the US its only ally</a:t>
            </a:r>
          </a:p>
          <a:p>
            <a:pPr lvl="1"/>
            <a:r>
              <a:rPr lang="en-US" dirty="0" smtClean="0"/>
              <a:t>As US was winding down Vietnam, it freed up resources for Israel</a:t>
            </a:r>
          </a:p>
          <a:p>
            <a:pPr lvl="1"/>
            <a:r>
              <a:rPr lang="en-US" dirty="0" smtClean="0"/>
              <a:t>In 1969, new F-4E Phantoms began arriving with President Johnson’s approval. </a:t>
            </a:r>
          </a:p>
          <a:p>
            <a:r>
              <a:rPr lang="en-US" dirty="0" smtClean="0"/>
              <a:t>Thus by 1970, the Middle East was unwittingly polarized in the Cold War</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11618" name="Picture 2" descr="File:F-4E Israel HAPIM0321.jpg">
            <a:hlinkClick r:id="rId2"/>
          </p:cNvPr>
          <p:cNvPicPr>
            <a:picLocks noChangeAspect="1" noChangeArrowheads="1"/>
          </p:cNvPicPr>
          <p:nvPr/>
        </p:nvPicPr>
        <p:blipFill>
          <a:blip r:embed="rId3"/>
          <a:srcRect/>
          <a:stretch>
            <a:fillRect/>
          </a:stretch>
        </p:blipFill>
        <p:spPr bwMode="auto">
          <a:xfrm>
            <a:off x="0" y="-95612"/>
            <a:ext cx="9144000" cy="69536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Irgun</a:t>
            </a:r>
            <a:r>
              <a:rPr lang="en-US" dirty="0" smtClean="0"/>
              <a:t> Terrorism</a:t>
            </a:r>
            <a:endParaRPr lang="en-US" dirty="0"/>
          </a:p>
        </p:txBody>
      </p:sp>
      <p:sp>
        <p:nvSpPr>
          <p:cNvPr id="3" name="Content Placeholder 2"/>
          <p:cNvSpPr>
            <a:spLocks noGrp="1"/>
          </p:cNvSpPr>
          <p:nvPr>
            <p:ph idx="1"/>
          </p:nvPr>
        </p:nvSpPr>
        <p:spPr>
          <a:xfrm>
            <a:off x="0" y="1524000"/>
            <a:ext cx="3886200" cy="5334000"/>
          </a:xfrm>
        </p:spPr>
        <p:txBody>
          <a:bodyPr>
            <a:normAutofit fontScale="92500" lnSpcReduction="20000"/>
          </a:bodyPr>
          <a:lstStyle/>
          <a:p>
            <a:r>
              <a:rPr lang="en-US" dirty="0" err="1" smtClean="0"/>
              <a:t>Irgun</a:t>
            </a:r>
            <a:r>
              <a:rPr lang="en-US" dirty="0" smtClean="0"/>
              <a:t> tore up rails, blew up refineries, robbed banks, raided ammunition depots, ambushed British soldiers thru 1945</a:t>
            </a:r>
          </a:p>
          <a:p>
            <a:r>
              <a:rPr lang="en-US" dirty="0" smtClean="0"/>
              <a:t>June 22, 1946 bomb exploded in King David Hotel which housed British mandate secretariat, military headquarters killing 91 people</a:t>
            </a:r>
            <a:endParaRPr lang="en-US" dirty="0"/>
          </a:p>
        </p:txBody>
      </p:sp>
      <p:pic>
        <p:nvPicPr>
          <p:cNvPr id="1026" name="Picture 2" descr="File:KD 1946.JPG">
            <a:hlinkClick r:id="rId2"/>
          </p:cNvPr>
          <p:cNvPicPr>
            <a:picLocks noChangeAspect="1" noChangeArrowheads="1"/>
          </p:cNvPicPr>
          <p:nvPr/>
        </p:nvPicPr>
        <p:blipFill>
          <a:blip r:embed="rId3"/>
          <a:srcRect/>
          <a:stretch>
            <a:fillRect/>
          </a:stretch>
        </p:blipFill>
        <p:spPr bwMode="auto">
          <a:xfrm>
            <a:off x="3851148" y="1600200"/>
            <a:ext cx="5292852" cy="52578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Superpower Influence</a:t>
            </a:r>
            <a:endParaRPr lang="en-US" dirty="0"/>
          </a:p>
        </p:txBody>
      </p:sp>
      <p:sp>
        <p:nvSpPr>
          <p:cNvPr id="3" name="Content Placeholder 2"/>
          <p:cNvSpPr>
            <a:spLocks noGrp="1"/>
          </p:cNvSpPr>
          <p:nvPr>
            <p:ph idx="1"/>
          </p:nvPr>
        </p:nvSpPr>
        <p:spPr>
          <a:xfrm>
            <a:off x="228600" y="1371600"/>
            <a:ext cx="8610600" cy="5257800"/>
          </a:xfrm>
        </p:spPr>
        <p:txBody>
          <a:bodyPr>
            <a:normAutofit fontScale="92500" lnSpcReduction="20000"/>
          </a:bodyPr>
          <a:lstStyle/>
          <a:p>
            <a:r>
              <a:rPr lang="en-US" dirty="0" smtClean="0"/>
              <a:t>The Soviets saw an Arab-Israeli engagement as a test lab for their latest military technologies</a:t>
            </a:r>
          </a:p>
          <a:p>
            <a:pPr lvl="1"/>
            <a:r>
              <a:rPr lang="en-US" dirty="0" smtClean="0"/>
              <a:t>by Summer 1973, they supplied Egypt with 2,100 and Syria with 1,700 new tanks: T-62s &amp; T-55s</a:t>
            </a:r>
          </a:p>
          <a:p>
            <a:pPr lvl="1"/>
            <a:r>
              <a:rPr lang="en-US" dirty="0" smtClean="0"/>
              <a:t>650 </a:t>
            </a:r>
            <a:r>
              <a:rPr lang="en-US" dirty="0" err="1" smtClean="0"/>
              <a:t>MiG</a:t>
            </a:r>
            <a:r>
              <a:rPr lang="en-US" dirty="0" smtClean="0"/>
              <a:t> and </a:t>
            </a:r>
            <a:r>
              <a:rPr lang="en-US" dirty="0" err="1" smtClean="0"/>
              <a:t>Sukhoi</a:t>
            </a:r>
            <a:r>
              <a:rPr lang="en-US" dirty="0" smtClean="0"/>
              <a:t> fighter-bombers were supplied to Egypt and another 350 to Syria</a:t>
            </a:r>
          </a:p>
          <a:p>
            <a:pPr lvl="1"/>
            <a:r>
              <a:rPr lang="en-US" dirty="0" smtClean="0"/>
              <a:t>In 1970, Soviets agreed to meet Nasser’s request for better anti-aircraft weapons including improved SAM-2 and new SAM-3 missiles, formidable radar-directed 23-mm and 37-mm anti-aircraft guns</a:t>
            </a:r>
          </a:p>
          <a:p>
            <a:r>
              <a:rPr lang="en-US" dirty="0" smtClean="0"/>
              <a:t>It was clear such technologies were useless in hands of those unfamiliar with them, so 15,000 Russians moved to Egypt to operate the SAMs and fly the latest versions of the </a:t>
            </a:r>
            <a:r>
              <a:rPr lang="en-US" dirty="0" err="1" smtClean="0"/>
              <a:t>MiGs</a:t>
            </a:r>
            <a:r>
              <a:rPr lang="en-US" dirty="0" smtClean="0"/>
              <a:t>.</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File:Soviet made Iraqi SA-6b Gainful.JPEG">
            <a:hlinkClick r:id="rId2"/>
          </p:cNvPr>
          <p:cNvPicPr>
            <a:picLocks noChangeAspect="1" noChangeArrowheads="1"/>
          </p:cNvPicPr>
          <p:nvPr/>
        </p:nvPicPr>
        <p:blipFill>
          <a:blip r:embed="rId3"/>
          <a:srcRect/>
          <a:stretch>
            <a:fillRect/>
          </a:stretch>
        </p:blipFill>
        <p:spPr bwMode="auto">
          <a:xfrm>
            <a:off x="-1" y="914400"/>
            <a:ext cx="9250739" cy="5943600"/>
          </a:xfrm>
          <a:prstGeom prst="rect">
            <a:avLst/>
          </a:prstGeom>
          <a:noFill/>
        </p:spPr>
      </p:pic>
      <p:sp>
        <p:nvSpPr>
          <p:cNvPr id="3" name="Title 2"/>
          <p:cNvSpPr>
            <a:spLocks noGrp="1"/>
          </p:cNvSpPr>
          <p:nvPr>
            <p:ph type="title"/>
          </p:nvPr>
        </p:nvSpPr>
        <p:spPr>
          <a:xfrm>
            <a:off x="457200" y="0"/>
            <a:ext cx="8229600" cy="914400"/>
          </a:xfrm>
        </p:spPr>
        <p:txBody>
          <a:bodyPr/>
          <a:lstStyle/>
          <a:p>
            <a:r>
              <a:rPr lang="en-US" dirty="0" smtClean="0"/>
              <a:t>Soviet-made SA-6 SAMs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Superpower Influence</a:t>
            </a:r>
            <a:endParaRPr lang="en-US" dirty="0"/>
          </a:p>
        </p:txBody>
      </p:sp>
      <p:sp>
        <p:nvSpPr>
          <p:cNvPr id="3" name="Content Placeholder 2"/>
          <p:cNvSpPr>
            <a:spLocks noGrp="1"/>
          </p:cNvSpPr>
          <p:nvPr>
            <p:ph idx="1"/>
          </p:nvPr>
        </p:nvSpPr>
        <p:spPr>
          <a:xfrm>
            <a:off x="304800" y="1524000"/>
            <a:ext cx="8534400" cy="5105400"/>
          </a:xfrm>
        </p:spPr>
        <p:txBody>
          <a:bodyPr/>
          <a:lstStyle/>
          <a:p>
            <a:r>
              <a:rPr lang="en-US" dirty="0" smtClean="0"/>
              <a:t>In contrast, the new President Nixon was unwilling to continue the flow of arms to Israel as he was embarked on a path of détente </a:t>
            </a:r>
          </a:p>
          <a:p>
            <a:r>
              <a:rPr lang="en-US" dirty="0" smtClean="0"/>
              <a:t>But as tensions mounted, Israeli pilots engaged Russian pilots for the first time leading to an international crisis and potential confrontation between the US and Soviet Union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Nasser Dies</a:t>
            </a:r>
            <a:endParaRPr lang="en-US" dirty="0"/>
          </a:p>
        </p:txBody>
      </p:sp>
      <p:sp>
        <p:nvSpPr>
          <p:cNvPr id="3" name="Content Placeholder 2"/>
          <p:cNvSpPr>
            <a:spLocks noGrp="1"/>
          </p:cNvSpPr>
          <p:nvPr>
            <p:ph sz="half" idx="1"/>
          </p:nvPr>
        </p:nvSpPr>
        <p:spPr>
          <a:xfrm>
            <a:off x="0" y="533400"/>
            <a:ext cx="9144000" cy="3276600"/>
          </a:xfrm>
        </p:spPr>
        <p:txBody>
          <a:bodyPr>
            <a:normAutofit fontScale="85000" lnSpcReduction="20000"/>
          </a:bodyPr>
          <a:lstStyle/>
          <a:p>
            <a:r>
              <a:rPr lang="en-US" dirty="0" smtClean="0"/>
              <a:t>in June of 1970 Nasser sided with King Hussein of Jordan in acceptance of US </a:t>
            </a:r>
            <a:r>
              <a:rPr lang="en-US" b="1" dirty="0" smtClean="0"/>
              <a:t>Rogers Plan</a:t>
            </a:r>
            <a:r>
              <a:rPr lang="en-US" dirty="0" smtClean="0"/>
              <a:t>; called for end of hostilities in exchange for Israel’s withdrawal from Egyptian territory.</a:t>
            </a:r>
          </a:p>
          <a:p>
            <a:pPr lvl="1"/>
            <a:r>
              <a:rPr lang="en-US" dirty="0" smtClean="0"/>
              <a:t>plan rejected by Israel and PLO as well as most Arab states</a:t>
            </a:r>
          </a:p>
          <a:p>
            <a:pPr lvl="1"/>
            <a:r>
              <a:rPr lang="en-US" dirty="0" smtClean="0"/>
              <a:t>In retaliation, </a:t>
            </a:r>
            <a:r>
              <a:rPr lang="en-US" b="1" dirty="0" smtClean="0"/>
              <a:t>Palestinian Liberation Front </a:t>
            </a:r>
            <a:r>
              <a:rPr lang="en-US" dirty="0" smtClean="0"/>
              <a:t>hijacked and destroyed four international airliners on Jordanian soil</a:t>
            </a:r>
          </a:p>
          <a:p>
            <a:pPr lvl="1"/>
            <a:r>
              <a:rPr lang="en-US" dirty="0" smtClean="0"/>
              <a:t>“</a:t>
            </a:r>
            <a:r>
              <a:rPr lang="en-US" b="1" dirty="0" smtClean="0"/>
              <a:t>Black </a:t>
            </a:r>
            <a:r>
              <a:rPr lang="en-US" b="1" dirty="0" smtClean="0"/>
              <a:t>September</a:t>
            </a:r>
            <a:r>
              <a:rPr lang="en-US" dirty="0" smtClean="0"/>
              <a:t>”, </a:t>
            </a:r>
            <a:r>
              <a:rPr lang="en-US" dirty="0" smtClean="0"/>
              <a:t>Hussein used Jordanian forces to rout Palestinian guerillas in Jordan</a:t>
            </a:r>
          </a:p>
          <a:p>
            <a:pPr lvl="1"/>
            <a:r>
              <a:rPr lang="en-US" dirty="0" smtClean="0"/>
              <a:t>Escalations in violence brought the Middle East close to a wider war, prompting Nasser to hold </a:t>
            </a:r>
            <a:r>
              <a:rPr lang="en-US" b="1" dirty="0" smtClean="0"/>
              <a:t>an emergency Arab League summit on 27 September 1970</a:t>
            </a:r>
          </a:p>
        </p:txBody>
      </p:sp>
      <p:sp>
        <p:nvSpPr>
          <p:cNvPr id="4" name="Content Placeholder 3"/>
          <p:cNvSpPr>
            <a:spLocks noGrp="1"/>
          </p:cNvSpPr>
          <p:nvPr>
            <p:ph sz="half" idx="2"/>
          </p:nvPr>
        </p:nvSpPr>
        <p:spPr>
          <a:xfrm>
            <a:off x="4876800" y="3505200"/>
            <a:ext cx="4267200" cy="3352800"/>
          </a:xfrm>
        </p:spPr>
        <p:txBody>
          <a:bodyPr>
            <a:normAutofit fontScale="85000" lnSpcReduction="20000"/>
          </a:bodyPr>
          <a:lstStyle/>
          <a:p>
            <a:r>
              <a:rPr lang="en-US" dirty="0" smtClean="0"/>
              <a:t>The next day, President Nasser suddenly died of massive heart attack. He was heavy smoker and workaholic.</a:t>
            </a:r>
          </a:p>
          <a:p>
            <a:r>
              <a:rPr lang="en-US" dirty="0" smtClean="0"/>
              <a:t>Egypt and the Arab world was stunned</a:t>
            </a:r>
          </a:p>
          <a:p>
            <a:r>
              <a:rPr lang="en-US" dirty="0" smtClean="0"/>
              <a:t>5 million attended his funeral including every Arab head of state and Soviet Premier Alexei Kosygin</a:t>
            </a:r>
          </a:p>
          <a:p>
            <a:endParaRPr lang="en-US" dirty="0"/>
          </a:p>
        </p:txBody>
      </p:sp>
      <p:pic>
        <p:nvPicPr>
          <p:cNvPr id="1026" name="Picture 2" descr="File:Nasser, Aref, Atassi, Boumeiddin.jpg">
            <a:hlinkClick r:id="rId2"/>
          </p:cNvPr>
          <p:cNvPicPr>
            <a:picLocks noChangeAspect="1" noChangeArrowheads="1"/>
          </p:cNvPicPr>
          <p:nvPr/>
        </p:nvPicPr>
        <p:blipFill>
          <a:blip r:embed="rId3"/>
          <a:srcRect/>
          <a:stretch>
            <a:fillRect/>
          </a:stretch>
        </p:blipFill>
        <p:spPr bwMode="auto">
          <a:xfrm>
            <a:off x="0" y="3733800"/>
            <a:ext cx="4891115" cy="312420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791200" cy="715962"/>
          </a:xfrm>
        </p:spPr>
        <p:txBody>
          <a:bodyPr>
            <a:normAutofit fontScale="90000"/>
          </a:bodyPr>
          <a:lstStyle/>
          <a:p>
            <a:r>
              <a:rPr lang="en-US" dirty="0" smtClean="0"/>
              <a:t>Nasser’s Successor</a:t>
            </a:r>
            <a:endParaRPr lang="en-US" dirty="0"/>
          </a:p>
        </p:txBody>
      </p:sp>
      <p:sp>
        <p:nvSpPr>
          <p:cNvPr id="3" name="Content Placeholder 2"/>
          <p:cNvSpPr>
            <a:spLocks noGrp="1"/>
          </p:cNvSpPr>
          <p:nvPr>
            <p:ph sz="half" idx="1"/>
          </p:nvPr>
        </p:nvSpPr>
        <p:spPr>
          <a:xfrm>
            <a:off x="0" y="609600"/>
            <a:ext cx="6477000" cy="3733800"/>
          </a:xfrm>
        </p:spPr>
        <p:txBody>
          <a:bodyPr>
            <a:normAutofit fontScale="85000" lnSpcReduction="20000"/>
          </a:bodyPr>
          <a:lstStyle/>
          <a:p>
            <a:r>
              <a:rPr lang="en-US" dirty="0" smtClean="0"/>
              <a:t>Although a member of the original 1952 Free Officers coup with Nasser and despite speeches to “continue the path of Nasser“</a:t>
            </a:r>
          </a:p>
          <a:p>
            <a:r>
              <a:rPr lang="en-US" dirty="0" smtClean="0"/>
              <a:t>Vice President </a:t>
            </a:r>
            <a:r>
              <a:rPr lang="en-US" b="1" dirty="0" smtClean="0"/>
              <a:t>Anwar el-Sadat </a:t>
            </a:r>
            <a:r>
              <a:rPr lang="en-US" dirty="0" smtClean="0"/>
              <a:t>had very different goals</a:t>
            </a:r>
          </a:p>
          <a:p>
            <a:pPr lvl="1"/>
            <a:r>
              <a:rPr lang="en-US" dirty="0" smtClean="0"/>
              <a:t>he took a dim view of “pan-Arabism” and Palestinian cause</a:t>
            </a:r>
          </a:p>
          <a:p>
            <a:pPr lvl="1"/>
            <a:r>
              <a:rPr lang="en-US" dirty="0" smtClean="0"/>
              <a:t>he rejected negotiation and sought to regain territories lost to Israel</a:t>
            </a:r>
          </a:p>
          <a:p>
            <a:pPr lvl="1"/>
            <a:r>
              <a:rPr lang="en-US" dirty="0" smtClean="0"/>
              <a:t>Sadat instituted political, economic, and foreign policies that exhibited significant departures from </a:t>
            </a:r>
            <a:r>
              <a:rPr lang="en-US" dirty="0" err="1" smtClean="0"/>
              <a:t>Nasserism</a:t>
            </a:r>
            <a:endParaRPr lang="en-US" dirty="0"/>
          </a:p>
        </p:txBody>
      </p:sp>
      <p:sp>
        <p:nvSpPr>
          <p:cNvPr id="5" name="Content Placeholder 4"/>
          <p:cNvSpPr>
            <a:spLocks noGrp="1"/>
          </p:cNvSpPr>
          <p:nvPr>
            <p:ph sz="half" idx="2"/>
          </p:nvPr>
        </p:nvSpPr>
        <p:spPr>
          <a:xfrm>
            <a:off x="0" y="4343400"/>
            <a:ext cx="9144000" cy="2514600"/>
          </a:xfrm>
        </p:spPr>
        <p:txBody>
          <a:bodyPr>
            <a:normAutofit fontScale="85000" lnSpcReduction="20000"/>
          </a:bodyPr>
          <a:lstStyle/>
          <a:p>
            <a:r>
              <a:rPr lang="en-US" dirty="0" smtClean="0"/>
              <a:t>He continued along the path of </a:t>
            </a:r>
            <a:r>
              <a:rPr lang="en-US" dirty="0" err="1" smtClean="0"/>
              <a:t>Nasserism</a:t>
            </a:r>
            <a:r>
              <a:rPr lang="en-US" dirty="0" smtClean="0"/>
              <a:t> until after the 1973 War,  when Sadat's domestic position improved immeasurably. </a:t>
            </a:r>
          </a:p>
          <a:p>
            <a:r>
              <a:rPr lang="en-US" dirty="0" smtClean="0"/>
              <a:t>He felt far more empowered to move out of Nasser's shadow. </a:t>
            </a:r>
          </a:p>
          <a:p>
            <a:r>
              <a:rPr lang="en-US" dirty="0" smtClean="0"/>
              <a:t>His departure from </a:t>
            </a:r>
            <a:r>
              <a:rPr lang="en-US" dirty="0" err="1" smtClean="0"/>
              <a:t>Nasserist</a:t>
            </a:r>
            <a:r>
              <a:rPr lang="en-US" dirty="0" smtClean="0"/>
              <a:t> policies became far more pronounced and far reaching</a:t>
            </a:r>
          </a:p>
          <a:p>
            <a:pPr lvl="1"/>
            <a:r>
              <a:rPr lang="en-US" dirty="0" smtClean="0"/>
              <a:t>This angered a large segment of Egyptian society who saw the attempt as an assault on their national memory and political views.</a:t>
            </a:r>
            <a:endParaRPr lang="en-US" dirty="0"/>
          </a:p>
        </p:txBody>
      </p:sp>
      <p:pic>
        <p:nvPicPr>
          <p:cNvPr id="110594" name="Picture 2" descr="File:Anwar Sadat cropped.jpg">
            <a:hlinkClick r:id="rId2"/>
          </p:cNvPr>
          <p:cNvPicPr>
            <a:picLocks noChangeAspect="1" noChangeArrowheads="1"/>
          </p:cNvPicPr>
          <p:nvPr/>
        </p:nvPicPr>
        <p:blipFill>
          <a:blip r:embed="rId3"/>
          <a:srcRect/>
          <a:stretch>
            <a:fillRect/>
          </a:stretch>
        </p:blipFill>
        <p:spPr bwMode="auto">
          <a:xfrm>
            <a:off x="6359652" y="0"/>
            <a:ext cx="2784348" cy="411480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Russians Kicked Out</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For whatever reason, the Soviets were ousted by Sadat in May 1971, whether it was:</a:t>
            </a:r>
          </a:p>
          <a:p>
            <a:pPr lvl="1"/>
            <a:r>
              <a:rPr lang="en-US" dirty="0" smtClean="0"/>
              <a:t>growing Egyptian nationalism</a:t>
            </a:r>
          </a:p>
          <a:p>
            <a:pPr lvl="1"/>
            <a:r>
              <a:rPr lang="en-US" dirty="0" smtClean="0"/>
              <a:t>condescending attitude of the Russians</a:t>
            </a:r>
          </a:p>
          <a:p>
            <a:pPr lvl="1"/>
            <a:r>
              <a:rPr lang="en-US" dirty="0" smtClean="0"/>
              <a:t>reluctance of the Russians to allow Egypt to engage in another war with Israel</a:t>
            </a:r>
          </a:p>
          <a:p>
            <a:pPr lvl="1"/>
            <a:r>
              <a:rPr lang="en-US" dirty="0" smtClean="0"/>
              <a:t>or US Secretary of State Henry Kissinger making it clear that Soviet military adventures in Middle East were incompatible with détente</a:t>
            </a:r>
          </a:p>
          <a:p>
            <a:r>
              <a:rPr lang="en-US" dirty="0" smtClean="0"/>
              <a:t>Sadat declared that 1972 would “be the Year of Decision” and that “night will not last for long”</a:t>
            </a:r>
          </a:p>
          <a:p>
            <a:r>
              <a:rPr lang="en-US" dirty="0" smtClean="0"/>
              <a:t>In 1973, he re-established ties with Saudi Arabia, Jordan then returned to Cairo for tri-partite summit with leaders of Egypt, Syria and Jordan to patch up relations.</a:t>
            </a:r>
          </a:p>
          <a:p>
            <a:pPr lvl="1"/>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Sadat’s Year of Opportunity</a:t>
            </a:r>
            <a:endParaRPr lang="en-US" dirty="0"/>
          </a:p>
        </p:txBody>
      </p:sp>
      <p:sp>
        <p:nvSpPr>
          <p:cNvPr id="3" name="Content Placeholder 2"/>
          <p:cNvSpPr>
            <a:spLocks noGrp="1"/>
          </p:cNvSpPr>
          <p:nvPr>
            <p:ph idx="1"/>
          </p:nvPr>
        </p:nvSpPr>
        <p:spPr>
          <a:xfrm>
            <a:off x="228600" y="1143000"/>
            <a:ext cx="8915400" cy="5486400"/>
          </a:xfrm>
        </p:spPr>
        <p:txBody>
          <a:bodyPr>
            <a:normAutofit fontScale="85000" lnSpcReduction="10000"/>
          </a:bodyPr>
          <a:lstStyle/>
          <a:p>
            <a:r>
              <a:rPr lang="en-US" dirty="0" smtClean="0"/>
              <a:t>In 1973, it was a year of opportunity</a:t>
            </a:r>
          </a:p>
          <a:p>
            <a:r>
              <a:rPr lang="en-US" dirty="0" smtClean="0"/>
              <a:t>Saudi Arabia supplied Egypt with the necessary cash and applied a new economic weapon against the US: </a:t>
            </a:r>
            <a:r>
              <a:rPr lang="en-US" b="1" dirty="0" smtClean="0"/>
              <a:t>oil</a:t>
            </a:r>
            <a:r>
              <a:rPr lang="en-US" dirty="0" smtClean="0"/>
              <a:t>  </a:t>
            </a:r>
          </a:p>
          <a:p>
            <a:pPr lvl="1"/>
            <a:r>
              <a:rPr lang="en-US" dirty="0" smtClean="0"/>
              <a:t>Arab leaders fully expected that threats to cut off oil supplies would precipitate an energy crisis in the West</a:t>
            </a:r>
          </a:p>
          <a:p>
            <a:r>
              <a:rPr lang="en-US" dirty="0" smtClean="0"/>
              <a:t>Israelis were overconfident, expecting to repeat the victories of 1967</a:t>
            </a:r>
          </a:p>
          <a:p>
            <a:pPr lvl="1"/>
            <a:r>
              <a:rPr lang="en-US" dirty="0" smtClean="0"/>
              <a:t>Bar Lev line of fortifications was expected to alert IDF of Egyptian attacks across Suez Canal</a:t>
            </a:r>
          </a:p>
          <a:p>
            <a:pPr lvl="1"/>
            <a:r>
              <a:rPr lang="en-US" dirty="0" smtClean="0"/>
              <a:t>Israeli airpower was thought to be invincible, but had not  tested the newest SAMs</a:t>
            </a:r>
          </a:p>
          <a:p>
            <a:pPr lvl="1"/>
            <a:r>
              <a:rPr lang="en-US" dirty="0" smtClean="0"/>
              <a:t>on October 6</a:t>
            </a:r>
            <a:r>
              <a:rPr lang="en-US" baseline="30000" dirty="0" smtClean="0"/>
              <a:t>th</a:t>
            </a:r>
            <a:r>
              <a:rPr lang="en-US" dirty="0" smtClean="0"/>
              <a:t>, Yom Kippur would be in full swing, Israel would be relaxed and unprepared, many reservists would be on holiday leave</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6705600" cy="1143000"/>
          </a:xfrm>
        </p:spPr>
        <p:txBody>
          <a:bodyPr/>
          <a:lstStyle/>
          <a:p>
            <a:r>
              <a:rPr lang="en-US" dirty="0" smtClean="0"/>
              <a:t>Yom Kippur (Ramadan) War</a:t>
            </a:r>
            <a:endParaRPr lang="en-US" dirty="0"/>
          </a:p>
        </p:txBody>
      </p:sp>
      <p:sp>
        <p:nvSpPr>
          <p:cNvPr id="4" name="Content Placeholder 3"/>
          <p:cNvSpPr>
            <a:spLocks noGrp="1"/>
          </p:cNvSpPr>
          <p:nvPr>
            <p:ph sz="half" idx="1"/>
          </p:nvPr>
        </p:nvSpPr>
        <p:spPr>
          <a:xfrm>
            <a:off x="0" y="1524001"/>
            <a:ext cx="9144000" cy="2514600"/>
          </a:xfrm>
        </p:spPr>
        <p:txBody>
          <a:bodyPr>
            <a:normAutofit fontScale="92500" lnSpcReduction="10000"/>
          </a:bodyPr>
          <a:lstStyle/>
          <a:p>
            <a:r>
              <a:rPr lang="en-US" dirty="0" smtClean="0"/>
              <a:t>On Saturday, October 6, 1973, when both Jews and Arabs were supposed to be fasting (Yom Kippur and Ramadan coincided)</a:t>
            </a:r>
          </a:p>
          <a:p>
            <a:r>
              <a:rPr lang="en-US" dirty="0" smtClean="0"/>
              <a:t>Egyptians poured across the canal, overwhelming outposts of Bar Lev line in minutes, Israeli tanks faced infantry equipped with Russian anti-tank missiles. Tanks were armed mostly with useless armor-piercing rounds.</a:t>
            </a:r>
          </a:p>
          <a:p>
            <a:endParaRPr lang="en-US" dirty="0" smtClean="0"/>
          </a:p>
          <a:p>
            <a:endParaRPr lang="en-US" dirty="0" smtClean="0"/>
          </a:p>
          <a:p>
            <a:endParaRPr lang="en-US" dirty="0"/>
          </a:p>
        </p:txBody>
      </p:sp>
      <p:sp>
        <p:nvSpPr>
          <p:cNvPr id="6" name="Content Placeholder 5"/>
          <p:cNvSpPr>
            <a:spLocks noGrp="1"/>
          </p:cNvSpPr>
          <p:nvPr>
            <p:ph sz="half" idx="2"/>
          </p:nvPr>
        </p:nvSpPr>
        <p:spPr>
          <a:xfrm>
            <a:off x="0" y="4114800"/>
            <a:ext cx="3429000" cy="2743200"/>
          </a:xfrm>
        </p:spPr>
        <p:txBody>
          <a:bodyPr>
            <a:normAutofit fontScale="92500" lnSpcReduction="10000"/>
          </a:bodyPr>
          <a:lstStyle/>
          <a:p>
            <a:r>
              <a:rPr lang="en-US" dirty="0" smtClean="0"/>
              <a:t>anti-aircraft batteries &amp; SAMs kept the Israeli air force from delivering the close support the ground troops had come to expect</a:t>
            </a:r>
            <a:endParaRPr lang="en-US" dirty="0"/>
          </a:p>
        </p:txBody>
      </p:sp>
      <p:pic>
        <p:nvPicPr>
          <p:cNvPr id="5" name="Picture 4" descr="http://3.bp.blogspot.com/_n7RltmTdk-g/TKpTFp_YU8I/AAAAAAAAWhY/fIPfn0h2WDg/s1600/Egyptian+troops+cross+Suez+1973.jpg"/>
          <p:cNvPicPr>
            <a:picLocks noChangeAspect="1" noChangeArrowheads="1"/>
          </p:cNvPicPr>
          <p:nvPr/>
        </p:nvPicPr>
        <p:blipFill>
          <a:blip r:embed="rId2"/>
          <a:srcRect/>
          <a:stretch>
            <a:fillRect/>
          </a:stretch>
        </p:blipFill>
        <p:spPr bwMode="auto">
          <a:xfrm>
            <a:off x="3448050" y="4057649"/>
            <a:ext cx="5695950" cy="2800351"/>
          </a:xfrm>
          <a:prstGeom prst="rect">
            <a:avLst/>
          </a:prstGeom>
          <a:noFill/>
        </p:spPr>
      </p:pic>
      <p:pic>
        <p:nvPicPr>
          <p:cNvPr id="14338" name="Picture 2" descr="http://phobos.ramapo.edu/~theed/Cold_War/d_Brezhnev_Era/e_Nixon_73_74/media/dd_YomKippurWar/Suez/suezcrossing.gif"/>
          <p:cNvPicPr>
            <a:picLocks noChangeAspect="1" noChangeArrowheads="1"/>
          </p:cNvPicPr>
          <p:nvPr/>
        </p:nvPicPr>
        <p:blipFill>
          <a:blip r:embed="rId3"/>
          <a:srcRect/>
          <a:stretch>
            <a:fillRect/>
          </a:stretch>
        </p:blipFill>
        <p:spPr bwMode="auto">
          <a:xfrm>
            <a:off x="0" y="1"/>
            <a:ext cx="2057400" cy="1639062"/>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upload.wikimedia.org/wikipedia/en/8/89/Sa-3_site.jpg"/>
          <p:cNvPicPr>
            <a:picLocks noChangeAspect="1" noChangeArrowheads="1"/>
          </p:cNvPicPr>
          <p:nvPr/>
        </p:nvPicPr>
        <p:blipFill>
          <a:blip r:embed="rId2"/>
          <a:srcRect/>
          <a:stretch>
            <a:fillRect/>
          </a:stretch>
        </p:blipFill>
        <p:spPr bwMode="auto">
          <a:xfrm>
            <a:off x="0" y="1"/>
            <a:ext cx="4734360" cy="3733799"/>
          </a:xfrm>
          <a:prstGeom prst="rect">
            <a:avLst/>
          </a:prstGeom>
          <a:noFill/>
        </p:spPr>
      </p:pic>
      <p:sp>
        <p:nvSpPr>
          <p:cNvPr id="4" name="Title 3"/>
          <p:cNvSpPr>
            <a:spLocks noGrp="1"/>
          </p:cNvSpPr>
          <p:nvPr>
            <p:ph type="title"/>
          </p:nvPr>
        </p:nvSpPr>
        <p:spPr>
          <a:xfrm>
            <a:off x="4876800" y="274638"/>
            <a:ext cx="3810000" cy="1143000"/>
          </a:xfrm>
        </p:spPr>
        <p:txBody>
          <a:bodyPr/>
          <a:lstStyle/>
          <a:p>
            <a:r>
              <a:rPr lang="en-US" dirty="0" smtClean="0"/>
              <a:t>Into the Web</a:t>
            </a:r>
            <a:endParaRPr lang="en-US" dirty="0"/>
          </a:p>
        </p:txBody>
      </p:sp>
      <p:sp>
        <p:nvSpPr>
          <p:cNvPr id="5" name="Content Placeholder 4"/>
          <p:cNvSpPr>
            <a:spLocks noGrp="1"/>
          </p:cNvSpPr>
          <p:nvPr>
            <p:ph sz="half" idx="1"/>
          </p:nvPr>
        </p:nvSpPr>
        <p:spPr>
          <a:xfrm>
            <a:off x="152400" y="3733800"/>
            <a:ext cx="8991600" cy="2895600"/>
          </a:xfrm>
        </p:spPr>
        <p:txBody>
          <a:bodyPr>
            <a:normAutofit fontScale="92500" lnSpcReduction="20000"/>
          </a:bodyPr>
          <a:lstStyle/>
          <a:p>
            <a:r>
              <a:rPr lang="en-US" dirty="0" smtClean="0"/>
              <a:t>for days until the computerized control centers could be knocked out, Israel sustained heavy aircraft losses. </a:t>
            </a:r>
          </a:p>
          <a:p>
            <a:r>
              <a:rPr lang="en-US" dirty="0" smtClean="0"/>
              <a:t>Prime Minister Golda Meir had insisted that Israel not take an aggressive posture in mobilizing reserves, thus once the attacks began, it took several days to bring Israeli forces to bear, just the break Arab forces hoped for</a:t>
            </a:r>
          </a:p>
          <a:p>
            <a:r>
              <a:rPr lang="en-US" dirty="0" smtClean="0"/>
              <a:t>Meanwhile Syrian troops and armor poured into Galilee from Golan Heights</a:t>
            </a:r>
            <a:endParaRPr lang="en-US" dirty="0"/>
          </a:p>
        </p:txBody>
      </p:sp>
      <p:sp>
        <p:nvSpPr>
          <p:cNvPr id="6" name="Content Placeholder 5"/>
          <p:cNvSpPr>
            <a:spLocks noGrp="1"/>
          </p:cNvSpPr>
          <p:nvPr>
            <p:ph sz="half" idx="2"/>
          </p:nvPr>
        </p:nvSpPr>
        <p:spPr>
          <a:xfrm>
            <a:off x="4648200" y="1600201"/>
            <a:ext cx="4495800" cy="2133600"/>
          </a:xfrm>
        </p:spPr>
        <p:txBody>
          <a:bodyPr>
            <a:normAutofit fontScale="92500" lnSpcReduction="20000"/>
          </a:bodyPr>
          <a:lstStyle/>
          <a:p>
            <a:r>
              <a:rPr lang="en-US" dirty="0" smtClean="0"/>
              <a:t>woven into a complex array of missile defenses, the Soviets supplied massive amounts of SA-2, SA-3 batteries and vehicle-mounted SA-6 SAMs</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533400"/>
          </a:xfrm>
        </p:spPr>
        <p:txBody>
          <a:bodyPr>
            <a:normAutofit fontScale="90000"/>
          </a:bodyPr>
          <a:lstStyle/>
          <a:p>
            <a:r>
              <a:rPr lang="en-US" dirty="0" smtClean="0"/>
              <a:t>Arms Race </a:t>
            </a:r>
            <a:endParaRPr lang="en-US" dirty="0"/>
          </a:p>
        </p:txBody>
      </p:sp>
      <p:sp>
        <p:nvSpPr>
          <p:cNvPr id="5" name="Content Placeholder 4"/>
          <p:cNvSpPr>
            <a:spLocks noGrp="1"/>
          </p:cNvSpPr>
          <p:nvPr>
            <p:ph sz="half" idx="1"/>
          </p:nvPr>
        </p:nvSpPr>
        <p:spPr>
          <a:xfrm>
            <a:off x="0" y="762000"/>
            <a:ext cx="9144000" cy="2743201"/>
          </a:xfrm>
        </p:spPr>
        <p:txBody>
          <a:bodyPr>
            <a:normAutofit fontScale="85000" lnSpcReduction="20000"/>
          </a:bodyPr>
          <a:lstStyle/>
          <a:p>
            <a:r>
              <a:rPr lang="en-US" dirty="0" smtClean="0"/>
              <a:t>On Oct 9</a:t>
            </a:r>
            <a:r>
              <a:rPr lang="en-US" baseline="30000" dirty="0" smtClean="0"/>
              <a:t>th</a:t>
            </a:r>
            <a:r>
              <a:rPr lang="en-US" dirty="0" smtClean="0"/>
              <a:t>, the Soviets began airlifting more equipment and supplies to Egypt and Syria</a:t>
            </a:r>
          </a:p>
          <a:p>
            <a:r>
              <a:rPr lang="en-US" dirty="0" smtClean="0"/>
              <a:t>Syria alone had more tanks than Britain and France combined.</a:t>
            </a:r>
          </a:p>
          <a:p>
            <a:r>
              <a:rPr lang="en-US" dirty="0" smtClean="0"/>
              <a:t>in desperation Mrs. Meir met with President Nixon to secure more Phantoms, tanks, artillery and missiles.  Many US aircraft were pulled from US units and hastily flown to Israel to be repainted with star of David. These aircraft were equipped with electronic counter measures against Soviet SAMs and radar-directed guns</a:t>
            </a:r>
            <a:endParaRPr lang="en-US" dirty="0"/>
          </a:p>
        </p:txBody>
      </p:sp>
      <p:sp>
        <p:nvSpPr>
          <p:cNvPr id="6" name="Content Placeholder 5"/>
          <p:cNvSpPr>
            <a:spLocks noGrp="1"/>
          </p:cNvSpPr>
          <p:nvPr>
            <p:ph sz="half" idx="2"/>
          </p:nvPr>
        </p:nvSpPr>
        <p:spPr>
          <a:xfrm>
            <a:off x="4876800" y="3505200"/>
            <a:ext cx="4267200" cy="3352800"/>
          </a:xfrm>
        </p:spPr>
        <p:txBody>
          <a:bodyPr>
            <a:normAutofit fontScale="85000" lnSpcReduction="20000"/>
          </a:bodyPr>
          <a:lstStyle/>
          <a:p>
            <a:r>
              <a:rPr lang="en-US" dirty="0" smtClean="0"/>
              <a:t>Ships brought in tanks, artillery, TOW missiles,</a:t>
            </a:r>
          </a:p>
          <a:p>
            <a:r>
              <a:rPr lang="en-US" dirty="0" smtClean="0"/>
              <a:t>Other supplies were airlifted in. </a:t>
            </a:r>
            <a:r>
              <a:rPr lang="en-US" b="1" dirty="0" smtClean="0"/>
              <a:t>Operation Nickel Grass</a:t>
            </a:r>
          </a:p>
          <a:p>
            <a:r>
              <a:rPr lang="en-US" dirty="0" smtClean="0"/>
              <a:t>On Oct 16</a:t>
            </a:r>
            <a:r>
              <a:rPr lang="en-US" baseline="30000" dirty="0" smtClean="0"/>
              <a:t>th</a:t>
            </a:r>
            <a:r>
              <a:rPr lang="en-US" dirty="0" smtClean="0"/>
              <a:t>, Gen Sharon managed to cross the canal in a bold counter-offensive</a:t>
            </a:r>
          </a:p>
          <a:p>
            <a:r>
              <a:rPr lang="en-US" dirty="0" smtClean="0"/>
              <a:t>before Egyptians could respond Israeli F-4s had knocked a hole in SAMs</a:t>
            </a:r>
            <a:endParaRPr lang="en-US" dirty="0"/>
          </a:p>
        </p:txBody>
      </p:sp>
      <p:pic>
        <p:nvPicPr>
          <p:cNvPr id="118786" name="Picture 2" descr="http://www.jewishvirtuallibrary.org/jsource/images/presidents/meirnixon.jpg"/>
          <p:cNvPicPr>
            <a:picLocks noChangeAspect="1" noChangeArrowheads="1"/>
          </p:cNvPicPr>
          <p:nvPr/>
        </p:nvPicPr>
        <p:blipFill>
          <a:blip r:embed="rId2"/>
          <a:srcRect/>
          <a:stretch>
            <a:fillRect/>
          </a:stretch>
        </p:blipFill>
        <p:spPr bwMode="auto">
          <a:xfrm>
            <a:off x="0" y="3501399"/>
            <a:ext cx="4876800" cy="33566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32282</TotalTime>
  <Words>13175</Words>
  <Application>Microsoft Office PowerPoint</Application>
  <PresentationFormat>On-screen Show (4:3)</PresentationFormat>
  <Paragraphs>687</Paragraphs>
  <Slides>130</Slides>
  <Notes>1</Notes>
  <HiddenSlides>0</HiddenSlides>
  <MMClips>0</MMClips>
  <ScaleCrop>false</ScaleCrop>
  <HeadingPairs>
    <vt:vector size="4" baseType="variant">
      <vt:variant>
        <vt:lpstr>Theme</vt:lpstr>
      </vt:variant>
      <vt:variant>
        <vt:i4>1</vt:i4>
      </vt:variant>
      <vt:variant>
        <vt:lpstr>Slide Titles</vt:lpstr>
      </vt:variant>
      <vt:variant>
        <vt:i4>130</vt:i4>
      </vt:variant>
    </vt:vector>
  </HeadingPairs>
  <TitlesOfParts>
    <vt:vector size="131" baseType="lpstr">
      <vt:lpstr>Office Theme</vt:lpstr>
      <vt:lpstr>Arab-Israeli Wars</vt:lpstr>
      <vt:lpstr>Fallout Between British and Jews</vt:lpstr>
      <vt:lpstr>Haj Amin al-Husayni</vt:lpstr>
      <vt:lpstr>World War II Ends</vt:lpstr>
      <vt:lpstr>Violence Resumes</vt:lpstr>
      <vt:lpstr>Moyne’s Speech House of Lords 1942</vt:lpstr>
      <vt:lpstr>Backfire</vt:lpstr>
      <vt:lpstr>Anglo-American Commission</vt:lpstr>
      <vt:lpstr>Irgun Terrorism</vt:lpstr>
      <vt:lpstr>UNSCOP</vt:lpstr>
      <vt:lpstr>The Jewish Agency called the break "an irresponsible suicidal act", while Irgun commander Menachem Begin hailed it as an act of heroism. Three out of the five men captured were sentenced to death. The Irgun kidnapped two British sergeants,and threatened to execute them should the British carry out the death sentences. When the British did not relent and had the Irgun men executed, the Irgun hanged the two sergeants.   </vt:lpstr>
      <vt:lpstr>UN Partition Plan 1947</vt:lpstr>
      <vt:lpstr>UN Partition Plan 1947</vt:lpstr>
      <vt:lpstr>UN Partition Plan 1947</vt:lpstr>
      <vt:lpstr>UN Partition Plan 1947</vt:lpstr>
      <vt:lpstr>Civil War in Palestine</vt:lpstr>
      <vt:lpstr>Slide 17</vt:lpstr>
      <vt:lpstr>Slide 18</vt:lpstr>
      <vt:lpstr>Hadassah Medical Convoy Massacre</vt:lpstr>
      <vt:lpstr>Aftermath</vt:lpstr>
      <vt:lpstr>Slide 21</vt:lpstr>
      <vt:lpstr>Israel Becomes a Nation</vt:lpstr>
      <vt:lpstr>First Arab-Israeli War 1948</vt:lpstr>
      <vt:lpstr>Arab-Israeli War 1948</vt:lpstr>
      <vt:lpstr>Arab-Israeli War 1948</vt:lpstr>
      <vt:lpstr>Arab-Israeli War 1948</vt:lpstr>
      <vt:lpstr>Arab Legion</vt:lpstr>
      <vt:lpstr>Slide 28</vt:lpstr>
      <vt:lpstr>Arab-Israeli War 1948</vt:lpstr>
      <vt:lpstr>Israeli Armored Vehicles at Airport After the Capture of Lydda</vt:lpstr>
      <vt:lpstr>Arab Forces Surrender at Ramla</vt:lpstr>
      <vt:lpstr>Arab-Israeli War 1948</vt:lpstr>
      <vt:lpstr>Slide 33</vt:lpstr>
      <vt:lpstr>Three Unresolved Issues</vt:lpstr>
      <vt:lpstr>Aftermath of 1948 War</vt:lpstr>
      <vt:lpstr>Slide 36</vt:lpstr>
      <vt:lpstr>1949 Armistice</vt:lpstr>
      <vt:lpstr>Palestinian Nationalism</vt:lpstr>
      <vt:lpstr>Struggles in Transjordan in Wake of Arab-Israeli War of 1948</vt:lpstr>
      <vt:lpstr>King Abdullah &amp; Glubb Pasha the day before his assassination</vt:lpstr>
      <vt:lpstr>Rise of Pan-Arabism</vt:lpstr>
      <vt:lpstr>Mounting Anti-British Violence</vt:lpstr>
      <vt:lpstr>Slide 43</vt:lpstr>
      <vt:lpstr>Free Officer Movement</vt:lpstr>
      <vt:lpstr>Coup d’Etat 1952</vt:lpstr>
      <vt:lpstr>Slide 46</vt:lpstr>
      <vt:lpstr>New Egypt under RCC</vt:lpstr>
      <vt:lpstr>Early Struggles of RCC</vt:lpstr>
      <vt:lpstr>Destruction of Muslim Brotherhood</vt:lpstr>
      <vt:lpstr>Slide 50</vt:lpstr>
      <vt:lpstr>Nasser Establishes a Socialist Egypt</vt:lpstr>
      <vt:lpstr>Egypt’s Relations with World</vt:lpstr>
      <vt:lpstr>Egypt’s Relations with Arab World</vt:lpstr>
      <vt:lpstr>Nasser’s Wide Influence</vt:lpstr>
      <vt:lpstr>Palestinian Fedayi’in</vt:lpstr>
      <vt:lpstr>Rift Between US and Egypt</vt:lpstr>
      <vt:lpstr>Slide 57</vt:lpstr>
      <vt:lpstr>Suez Crisis</vt:lpstr>
      <vt:lpstr>Suez Crisis</vt:lpstr>
      <vt:lpstr>Slide 60</vt:lpstr>
      <vt:lpstr>Slide 61</vt:lpstr>
      <vt:lpstr>Slide 62</vt:lpstr>
      <vt:lpstr>Slide 63</vt:lpstr>
      <vt:lpstr>Revival of Pan-Arabism</vt:lpstr>
      <vt:lpstr>Cold War Syria and Iraq</vt:lpstr>
      <vt:lpstr>Enter the Ba’ath Party</vt:lpstr>
      <vt:lpstr>Founders of Ba’ath Party</vt:lpstr>
      <vt:lpstr>Failure of UAR</vt:lpstr>
      <vt:lpstr>Invasion of Kuwait by Iraq</vt:lpstr>
      <vt:lpstr>Nasser’s Opposition to Iraq</vt:lpstr>
      <vt:lpstr>Slide 71</vt:lpstr>
      <vt:lpstr>Enter the Soviet Union</vt:lpstr>
      <vt:lpstr>Slide 73</vt:lpstr>
      <vt:lpstr>Brought to the Boiling Point</vt:lpstr>
      <vt:lpstr>Brought to the Brink</vt:lpstr>
      <vt:lpstr>Slide 76</vt:lpstr>
      <vt:lpstr>The Six-Day War</vt:lpstr>
      <vt:lpstr>Slide 78</vt:lpstr>
      <vt:lpstr>Slide 79</vt:lpstr>
      <vt:lpstr>Slide 80</vt:lpstr>
      <vt:lpstr>Aftermath of Six-Day War</vt:lpstr>
      <vt:lpstr>Security Council Resolution 242</vt:lpstr>
      <vt:lpstr>Security Council Resolution 242</vt:lpstr>
      <vt:lpstr>Security Council Resolution 242</vt:lpstr>
      <vt:lpstr>Security Council Resolution 242</vt:lpstr>
      <vt:lpstr>Six-Year Stalemate</vt:lpstr>
      <vt:lpstr>Egypt’s War of Attrition</vt:lpstr>
      <vt:lpstr>Superpower Influence</vt:lpstr>
      <vt:lpstr>Slide 89</vt:lpstr>
      <vt:lpstr>Superpower Influence</vt:lpstr>
      <vt:lpstr>Soviet-made SA-6 SAMs</vt:lpstr>
      <vt:lpstr>Superpower Influence</vt:lpstr>
      <vt:lpstr>Nasser Dies</vt:lpstr>
      <vt:lpstr>Nasser’s Successor</vt:lpstr>
      <vt:lpstr>The Russians Kicked Out</vt:lpstr>
      <vt:lpstr>Sadat’s Year of Opportunity</vt:lpstr>
      <vt:lpstr>Yom Kippur (Ramadan) War</vt:lpstr>
      <vt:lpstr>Into the Web</vt:lpstr>
      <vt:lpstr>Arms Race </vt:lpstr>
      <vt:lpstr>To the Brink Again</vt:lpstr>
      <vt:lpstr>Slide 101</vt:lpstr>
      <vt:lpstr>Counter Attacks</vt:lpstr>
      <vt:lpstr>Security Council Resolution 338</vt:lpstr>
      <vt:lpstr>Security Council Resolution 338</vt:lpstr>
      <vt:lpstr>Global War</vt:lpstr>
      <vt:lpstr>Slide 106</vt:lpstr>
      <vt:lpstr>Gas Crisis</vt:lpstr>
      <vt:lpstr>Oil Prices 1881-2006</vt:lpstr>
      <vt:lpstr>Gas Crisis Impact</vt:lpstr>
      <vt:lpstr>Aftermath</vt:lpstr>
      <vt:lpstr>Aftermath</vt:lpstr>
      <vt:lpstr>Geneva Conference 1973</vt:lpstr>
      <vt:lpstr>Sadat Takes a New Tack</vt:lpstr>
      <vt:lpstr>A Thawing Between Egypt &amp; Israel</vt:lpstr>
      <vt:lpstr>Sadat in Israeli Knesset 1977</vt:lpstr>
      <vt:lpstr>Camp David Accords</vt:lpstr>
      <vt:lpstr>Camp David Accords</vt:lpstr>
      <vt:lpstr>Normal Relations Between Egypt &amp; Israel</vt:lpstr>
      <vt:lpstr>Egypt in Crisis</vt:lpstr>
      <vt:lpstr>Sadat’s Declining Popularity</vt:lpstr>
      <vt:lpstr>Sadat Assassinated</vt:lpstr>
      <vt:lpstr>Slide 122</vt:lpstr>
      <vt:lpstr>Mubarak Succeeds Sadat</vt:lpstr>
      <vt:lpstr>Hosni Mubarak President 1981-2011</vt:lpstr>
      <vt:lpstr>Mubarak Aligns with US</vt:lpstr>
      <vt:lpstr>Israeli Sinai Withdrawal</vt:lpstr>
      <vt:lpstr>West Bank</vt:lpstr>
      <vt:lpstr>Golan Heights</vt:lpstr>
      <vt:lpstr>Syria’s Plight</vt:lpstr>
      <vt:lpstr>Slide 130</vt:lpstr>
    </vt:vector>
  </TitlesOfParts>
  <Company>SBAAG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Arab-Israeli Wars</dc:title>
  <dc:creator>John Kellogg</dc:creator>
  <cp:lastModifiedBy>John Kellogg</cp:lastModifiedBy>
  <cp:revision>479</cp:revision>
  <dcterms:created xsi:type="dcterms:W3CDTF">2011-07-31T03:47:30Z</dcterms:created>
  <dcterms:modified xsi:type="dcterms:W3CDTF">2011-12-10T23:43:29Z</dcterms:modified>
</cp:coreProperties>
</file>